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72" r:id="rId5"/>
    <p:sldId id="269" r:id="rId6"/>
    <p:sldId id="376" r:id="rId7"/>
    <p:sldId id="319" r:id="rId8"/>
    <p:sldId id="391" r:id="rId9"/>
    <p:sldId id="375" r:id="rId10"/>
    <p:sldId id="322" r:id="rId11"/>
    <p:sldId id="366" r:id="rId12"/>
    <p:sldId id="341" r:id="rId13"/>
    <p:sldId id="369" r:id="rId14"/>
    <p:sldId id="368" r:id="rId15"/>
    <p:sldId id="324" r:id="rId16"/>
    <p:sldId id="338" r:id="rId17"/>
    <p:sldId id="259" r:id="rId18"/>
    <p:sldId id="329" r:id="rId19"/>
    <p:sldId id="360" r:id="rId20"/>
    <p:sldId id="356" r:id="rId21"/>
    <p:sldId id="337" r:id="rId22"/>
    <p:sldId id="321" r:id="rId23"/>
    <p:sldId id="390" r:id="rId24"/>
    <p:sldId id="361" r:id="rId25"/>
    <p:sldId id="362" r:id="rId26"/>
    <p:sldId id="388" r:id="rId27"/>
    <p:sldId id="357" r:id="rId28"/>
    <p:sldId id="383" r:id="rId29"/>
    <p:sldId id="373" r:id="rId30"/>
    <p:sldId id="340" r:id="rId31"/>
    <p:sldId id="332" r:id="rId32"/>
    <p:sldId id="346" r:id="rId33"/>
    <p:sldId id="349" r:id="rId34"/>
    <p:sldId id="392" r:id="rId35"/>
    <p:sldId id="351" r:id="rId36"/>
    <p:sldId id="393" r:id="rId37"/>
    <p:sldId id="352" r:id="rId38"/>
    <p:sldId id="339" r:id="rId39"/>
    <p:sldId id="325" r:id="rId40"/>
    <p:sldId id="318" r:id="rId41"/>
    <p:sldId id="374" r:id="rId42"/>
    <p:sldId id="389" r:id="rId43"/>
    <p:sldId id="344" r:id="rId44"/>
    <p:sldId id="315" r:id="rId45"/>
    <p:sldId id="372" r:id="rId46"/>
    <p:sldId id="370" r:id="rId47"/>
    <p:sldId id="354" r:id="rId48"/>
    <p:sldId id="355" r:id="rId49"/>
    <p:sldId id="394" r:id="rId50"/>
    <p:sldId id="27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2A1AB-5DAB-4A8A-B06E-E4A7232E65F3}" v="6" dt="2025-01-24T21:27:04.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nat\MarketDesk%20Research%20Dropbox\Main%20Folder\3%20-%20White%20Label\4%20-%20Presentations\1%20-%20Global%20Equity\1%20-%20Template\1%20-%20Global%20Equity%20Markets%20-%20TEMPLA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1848613297068E-2"/>
          <c:y val="3.5150360560202494E-2"/>
          <c:w val="0.91546294063175604"/>
          <c:h val="0.87252411709026456"/>
        </c:manualLayout>
      </c:layout>
      <c:areaChart>
        <c:grouping val="stacked"/>
        <c:varyColors val="0"/>
        <c:ser>
          <c:idx val="0"/>
          <c:order val="0"/>
          <c:tx>
            <c:strRef>
              <c:f>'2 - International'!$P$9</c:f>
              <c:strCache>
                <c:ptCount val="1"/>
                <c:pt idx="0">
                  <c:v> Current U.S. Dollar Index:  106</c:v>
                </c:pt>
              </c:strCache>
            </c:strRef>
          </c:tx>
          <c:spPr>
            <a:solidFill>
              <a:schemeClr val="accent5">
                <a:lumMod val="50000"/>
              </a:schemeClr>
            </a:solidFill>
            <a:ln>
              <a:noFill/>
            </a:ln>
            <a:effectLst/>
          </c:spP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International'!$P$10:$P$423</c:f>
              <c:numCache>
                <c:formatCode>0</c:formatCode>
                <c:ptCount val="414"/>
                <c:pt idx="0">
                  <c:v>97.44</c:v>
                </c:pt>
                <c:pt idx="1">
                  <c:v>103.43</c:v>
                </c:pt>
                <c:pt idx="2">
                  <c:v>102.34</c:v>
                </c:pt>
                <c:pt idx="3">
                  <c:v>98.29</c:v>
                </c:pt>
                <c:pt idx="4">
                  <c:v>102.28</c:v>
                </c:pt>
                <c:pt idx="5">
                  <c:v>98.9</c:v>
                </c:pt>
                <c:pt idx="6">
                  <c:v>97.77</c:v>
                </c:pt>
                <c:pt idx="7">
                  <c:v>96.51</c:v>
                </c:pt>
                <c:pt idx="8">
                  <c:v>93.27</c:v>
                </c:pt>
                <c:pt idx="9">
                  <c:v>92.91</c:v>
                </c:pt>
                <c:pt idx="10">
                  <c:v>92.71</c:v>
                </c:pt>
                <c:pt idx="11">
                  <c:v>93.73</c:v>
                </c:pt>
                <c:pt idx="12">
                  <c:v>93.02</c:v>
                </c:pt>
                <c:pt idx="13">
                  <c:v>92.98</c:v>
                </c:pt>
                <c:pt idx="14">
                  <c:v>91.15</c:v>
                </c:pt>
                <c:pt idx="15">
                  <c:v>87.17</c:v>
                </c:pt>
                <c:pt idx="16">
                  <c:v>86.02</c:v>
                </c:pt>
                <c:pt idx="17">
                  <c:v>86</c:v>
                </c:pt>
                <c:pt idx="18">
                  <c:v>83.11</c:v>
                </c:pt>
                <c:pt idx="19">
                  <c:v>83</c:v>
                </c:pt>
                <c:pt idx="20">
                  <c:v>83.07</c:v>
                </c:pt>
                <c:pt idx="21">
                  <c:v>81.93</c:v>
                </c:pt>
                <c:pt idx="22">
                  <c:v>84.12</c:v>
                </c:pt>
                <c:pt idx="23">
                  <c:v>92.04</c:v>
                </c:pt>
                <c:pt idx="24">
                  <c:v>91.59</c:v>
                </c:pt>
                <c:pt idx="25">
                  <c:v>93.13</c:v>
                </c:pt>
                <c:pt idx="26">
                  <c:v>96.06</c:v>
                </c:pt>
                <c:pt idx="27">
                  <c:v>93.45</c:v>
                </c:pt>
                <c:pt idx="28">
                  <c:v>93.49</c:v>
                </c:pt>
                <c:pt idx="29">
                  <c:v>89.76</c:v>
                </c:pt>
                <c:pt idx="30">
                  <c:v>89.93</c:v>
                </c:pt>
                <c:pt idx="31">
                  <c:v>88.19</c:v>
                </c:pt>
                <c:pt idx="32">
                  <c:v>83.65</c:v>
                </c:pt>
                <c:pt idx="33">
                  <c:v>87.49</c:v>
                </c:pt>
                <c:pt idx="34">
                  <c:v>88.99</c:v>
                </c:pt>
                <c:pt idx="35">
                  <c:v>89.72</c:v>
                </c:pt>
                <c:pt idx="36">
                  <c:v>89.62</c:v>
                </c:pt>
                <c:pt idx="37">
                  <c:v>87.22</c:v>
                </c:pt>
                <c:pt idx="38">
                  <c:v>83.72</c:v>
                </c:pt>
                <c:pt idx="39">
                  <c:v>81.91</c:v>
                </c:pt>
                <c:pt idx="40">
                  <c:v>78.87</c:v>
                </c:pt>
                <c:pt idx="41">
                  <c:v>81.34</c:v>
                </c:pt>
                <c:pt idx="42">
                  <c:v>87.58</c:v>
                </c:pt>
                <c:pt idx="43">
                  <c:v>90.9</c:v>
                </c:pt>
                <c:pt idx="44">
                  <c:v>92.35</c:v>
                </c:pt>
                <c:pt idx="45">
                  <c:v>92.48</c:v>
                </c:pt>
                <c:pt idx="46">
                  <c:v>93.93</c:v>
                </c:pt>
                <c:pt idx="47">
                  <c:v>91.93</c:v>
                </c:pt>
                <c:pt idx="48">
                  <c:v>89.53</c:v>
                </c:pt>
                <c:pt idx="49">
                  <c:v>88.97</c:v>
                </c:pt>
                <c:pt idx="50">
                  <c:v>93.69</c:v>
                </c:pt>
                <c:pt idx="51">
                  <c:v>95.42</c:v>
                </c:pt>
                <c:pt idx="52">
                  <c:v>93.96</c:v>
                </c:pt>
                <c:pt idx="53">
                  <c:v>92.84</c:v>
                </c:pt>
                <c:pt idx="54">
                  <c:v>94.96</c:v>
                </c:pt>
                <c:pt idx="55">
                  <c:v>96.21</c:v>
                </c:pt>
                <c:pt idx="56">
                  <c:v>96.74</c:v>
                </c:pt>
                <c:pt idx="57">
                  <c:v>95.66</c:v>
                </c:pt>
                <c:pt idx="58">
                  <c:v>94.55</c:v>
                </c:pt>
                <c:pt idx="59">
                  <c:v>93.16</c:v>
                </c:pt>
                <c:pt idx="60">
                  <c:v>92.23</c:v>
                </c:pt>
                <c:pt idx="61">
                  <c:v>92.53</c:v>
                </c:pt>
                <c:pt idx="62">
                  <c:v>89.72</c:v>
                </c:pt>
                <c:pt idx="63">
                  <c:v>89.83</c:v>
                </c:pt>
                <c:pt idx="64">
                  <c:v>89.65</c:v>
                </c:pt>
                <c:pt idx="65">
                  <c:v>87.87</c:v>
                </c:pt>
                <c:pt idx="66">
                  <c:v>85.69</c:v>
                </c:pt>
                <c:pt idx="67">
                  <c:v>89.15</c:v>
                </c:pt>
                <c:pt idx="68">
                  <c:v>88.74</c:v>
                </c:pt>
                <c:pt idx="69">
                  <c:v>87.87</c:v>
                </c:pt>
                <c:pt idx="70">
                  <c:v>85.96</c:v>
                </c:pt>
                <c:pt idx="71">
                  <c:v>81.77</c:v>
                </c:pt>
                <c:pt idx="72">
                  <c:v>81.94</c:v>
                </c:pt>
                <c:pt idx="73">
                  <c:v>82.57</c:v>
                </c:pt>
                <c:pt idx="74">
                  <c:v>81.59</c:v>
                </c:pt>
                <c:pt idx="75">
                  <c:v>81.56</c:v>
                </c:pt>
                <c:pt idx="76">
                  <c:v>85.63</c:v>
                </c:pt>
                <c:pt idx="77">
                  <c:v>84.08</c:v>
                </c:pt>
                <c:pt idx="78">
                  <c:v>83.68</c:v>
                </c:pt>
                <c:pt idx="79">
                  <c:v>85.17</c:v>
                </c:pt>
                <c:pt idx="80">
                  <c:v>84.75</c:v>
                </c:pt>
                <c:pt idx="81">
                  <c:v>87.4</c:v>
                </c:pt>
                <c:pt idx="82">
                  <c:v>86.29</c:v>
                </c:pt>
                <c:pt idx="83">
                  <c:v>86.83</c:v>
                </c:pt>
                <c:pt idx="84">
                  <c:v>87.09</c:v>
                </c:pt>
                <c:pt idx="85">
                  <c:v>87.78</c:v>
                </c:pt>
                <c:pt idx="86">
                  <c:v>87.84</c:v>
                </c:pt>
                <c:pt idx="87">
                  <c:v>85.88</c:v>
                </c:pt>
                <c:pt idx="88">
                  <c:v>86.32</c:v>
                </c:pt>
                <c:pt idx="89">
                  <c:v>87.92</c:v>
                </c:pt>
                <c:pt idx="90">
                  <c:v>87.11</c:v>
                </c:pt>
                <c:pt idx="91">
                  <c:v>87.92</c:v>
                </c:pt>
                <c:pt idx="92">
                  <c:v>88.12</c:v>
                </c:pt>
                <c:pt idx="93">
                  <c:v>93.04</c:v>
                </c:pt>
                <c:pt idx="94">
                  <c:v>94.94</c:v>
                </c:pt>
                <c:pt idx="95">
                  <c:v>94.72</c:v>
                </c:pt>
                <c:pt idx="96">
                  <c:v>97.21</c:v>
                </c:pt>
                <c:pt idx="97">
                  <c:v>94.85</c:v>
                </c:pt>
                <c:pt idx="98">
                  <c:v>95.7</c:v>
                </c:pt>
                <c:pt idx="99">
                  <c:v>99.64</c:v>
                </c:pt>
                <c:pt idx="100">
                  <c:v>99</c:v>
                </c:pt>
                <c:pt idx="101">
                  <c:v>97.11</c:v>
                </c:pt>
                <c:pt idx="102">
                  <c:v>95.64</c:v>
                </c:pt>
                <c:pt idx="103">
                  <c:v>97.77</c:v>
                </c:pt>
                <c:pt idx="104">
                  <c:v>99.63</c:v>
                </c:pt>
                <c:pt idx="105">
                  <c:v>100.79</c:v>
                </c:pt>
                <c:pt idx="106">
                  <c:v>99.82</c:v>
                </c:pt>
                <c:pt idx="107">
                  <c:v>101.5</c:v>
                </c:pt>
                <c:pt idx="108">
                  <c:v>99.71</c:v>
                </c:pt>
                <c:pt idx="109">
                  <c:v>100.45</c:v>
                </c:pt>
                <c:pt idx="110">
                  <c:v>101.17</c:v>
                </c:pt>
                <c:pt idx="111">
                  <c:v>101.2</c:v>
                </c:pt>
                <c:pt idx="112">
                  <c:v>100.18</c:v>
                </c:pt>
                <c:pt idx="113">
                  <c:v>96.15</c:v>
                </c:pt>
                <c:pt idx="114">
                  <c:v>93.73</c:v>
                </c:pt>
                <c:pt idx="115">
                  <c:v>96.17</c:v>
                </c:pt>
                <c:pt idx="116">
                  <c:v>94.17</c:v>
                </c:pt>
                <c:pt idx="117">
                  <c:v>96.08</c:v>
                </c:pt>
                <c:pt idx="118">
                  <c:v>98.68</c:v>
                </c:pt>
                <c:pt idx="119">
                  <c:v>100.1</c:v>
                </c:pt>
                <c:pt idx="120">
                  <c:v>100.98</c:v>
                </c:pt>
                <c:pt idx="121">
                  <c:v>102.41</c:v>
                </c:pt>
                <c:pt idx="122">
                  <c:v>102.9</c:v>
                </c:pt>
                <c:pt idx="123">
                  <c:v>99.69</c:v>
                </c:pt>
                <c:pt idx="124">
                  <c:v>100</c:v>
                </c:pt>
                <c:pt idx="125">
                  <c:v>98.49</c:v>
                </c:pt>
                <c:pt idx="126">
                  <c:v>99.03</c:v>
                </c:pt>
                <c:pt idx="127">
                  <c:v>101.96</c:v>
                </c:pt>
                <c:pt idx="128">
                  <c:v>101.85</c:v>
                </c:pt>
                <c:pt idx="129">
                  <c:v>105.03</c:v>
                </c:pt>
                <c:pt idx="130">
                  <c:v>106.01</c:v>
                </c:pt>
                <c:pt idx="131">
                  <c:v>105.43</c:v>
                </c:pt>
                <c:pt idx="132">
                  <c:v>109.95</c:v>
                </c:pt>
                <c:pt idx="133">
                  <c:v>108.74</c:v>
                </c:pt>
                <c:pt idx="134">
                  <c:v>106.84</c:v>
                </c:pt>
                <c:pt idx="135">
                  <c:v>109.54</c:v>
                </c:pt>
                <c:pt idx="136">
                  <c:v>112.59</c:v>
                </c:pt>
                <c:pt idx="137">
                  <c:v>113.29</c:v>
                </c:pt>
                <c:pt idx="138">
                  <c:v>116.63</c:v>
                </c:pt>
                <c:pt idx="139">
                  <c:v>115.24</c:v>
                </c:pt>
                <c:pt idx="140">
                  <c:v>109.54</c:v>
                </c:pt>
                <c:pt idx="141">
                  <c:v>110.31</c:v>
                </c:pt>
                <c:pt idx="142">
                  <c:v>112.02</c:v>
                </c:pt>
                <c:pt idx="143">
                  <c:v>117.45</c:v>
                </c:pt>
                <c:pt idx="144">
                  <c:v>115.93</c:v>
                </c:pt>
                <c:pt idx="145">
                  <c:v>119.11</c:v>
                </c:pt>
                <c:pt idx="146">
                  <c:v>119.43</c:v>
                </c:pt>
                <c:pt idx="147">
                  <c:v>117.17</c:v>
                </c:pt>
                <c:pt idx="148">
                  <c:v>113.26</c:v>
                </c:pt>
                <c:pt idx="149">
                  <c:v>113.48</c:v>
                </c:pt>
                <c:pt idx="150">
                  <c:v>114.84</c:v>
                </c:pt>
                <c:pt idx="151">
                  <c:v>115.46</c:v>
                </c:pt>
                <c:pt idx="152">
                  <c:v>116.63</c:v>
                </c:pt>
                <c:pt idx="153">
                  <c:v>120.28</c:v>
                </c:pt>
                <c:pt idx="154">
                  <c:v>119.19</c:v>
                </c:pt>
                <c:pt idx="155">
                  <c:v>118.72</c:v>
                </c:pt>
                <c:pt idx="156">
                  <c:v>115.24</c:v>
                </c:pt>
                <c:pt idx="157">
                  <c:v>111.8</c:v>
                </c:pt>
                <c:pt idx="158">
                  <c:v>106.18</c:v>
                </c:pt>
                <c:pt idx="159">
                  <c:v>107.37</c:v>
                </c:pt>
                <c:pt idx="160">
                  <c:v>106.95</c:v>
                </c:pt>
                <c:pt idx="161">
                  <c:v>106.89</c:v>
                </c:pt>
                <c:pt idx="162">
                  <c:v>106.58</c:v>
                </c:pt>
                <c:pt idx="163">
                  <c:v>106.38</c:v>
                </c:pt>
                <c:pt idx="164">
                  <c:v>101.82</c:v>
                </c:pt>
                <c:pt idx="165">
                  <c:v>99.87</c:v>
                </c:pt>
                <c:pt idx="166">
                  <c:v>99.9</c:v>
                </c:pt>
                <c:pt idx="167">
                  <c:v>98.89</c:v>
                </c:pt>
                <c:pt idx="168">
                  <c:v>97.17</c:v>
                </c:pt>
                <c:pt idx="169">
                  <c:v>93.4</c:v>
                </c:pt>
                <c:pt idx="170">
                  <c:v>94.67</c:v>
                </c:pt>
                <c:pt idx="171">
                  <c:v>96.85</c:v>
                </c:pt>
                <c:pt idx="172">
                  <c:v>97.97</c:v>
                </c:pt>
                <c:pt idx="173">
                  <c:v>92.85</c:v>
                </c:pt>
                <c:pt idx="174">
                  <c:v>92.73</c:v>
                </c:pt>
                <c:pt idx="175">
                  <c:v>90.22</c:v>
                </c:pt>
                <c:pt idx="176">
                  <c:v>86.92</c:v>
                </c:pt>
                <c:pt idx="177">
                  <c:v>87.2</c:v>
                </c:pt>
                <c:pt idx="178">
                  <c:v>87.31</c:v>
                </c:pt>
                <c:pt idx="179">
                  <c:v>87.61</c:v>
                </c:pt>
                <c:pt idx="180">
                  <c:v>90.48</c:v>
                </c:pt>
                <c:pt idx="181">
                  <c:v>88.95</c:v>
                </c:pt>
                <c:pt idx="182">
                  <c:v>88.8</c:v>
                </c:pt>
                <c:pt idx="183">
                  <c:v>89.96</c:v>
                </c:pt>
                <c:pt idx="184">
                  <c:v>88.94</c:v>
                </c:pt>
                <c:pt idx="185">
                  <c:v>87.36</c:v>
                </c:pt>
                <c:pt idx="186">
                  <c:v>84.91</c:v>
                </c:pt>
                <c:pt idx="187">
                  <c:v>81.819999999999993</c:v>
                </c:pt>
                <c:pt idx="188">
                  <c:v>80.8</c:v>
                </c:pt>
                <c:pt idx="189">
                  <c:v>83.6</c:v>
                </c:pt>
                <c:pt idx="190">
                  <c:v>82.51</c:v>
                </c:pt>
                <c:pt idx="191">
                  <c:v>84.06</c:v>
                </c:pt>
                <c:pt idx="192">
                  <c:v>84.43</c:v>
                </c:pt>
                <c:pt idx="193">
                  <c:v>87.76</c:v>
                </c:pt>
                <c:pt idx="194">
                  <c:v>89.11</c:v>
                </c:pt>
                <c:pt idx="195">
                  <c:v>89.35</c:v>
                </c:pt>
                <c:pt idx="196">
                  <c:v>87.58</c:v>
                </c:pt>
                <c:pt idx="197">
                  <c:v>89.52</c:v>
                </c:pt>
                <c:pt idx="198">
                  <c:v>90.07</c:v>
                </c:pt>
                <c:pt idx="199">
                  <c:v>91.57</c:v>
                </c:pt>
                <c:pt idx="200">
                  <c:v>91.17</c:v>
                </c:pt>
                <c:pt idx="201">
                  <c:v>88.96</c:v>
                </c:pt>
                <c:pt idx="202">
                  <c:v>90.11</c:v>
                </c:pt>
                <c:pt idx="203">
                  <c:v>89.73</c:v>
                </c:pt>
                <c:pt idx="204">
                  <c:v>86.11</c:v>
                </c:pt>
                <c:pt idx="205">
                  <c:v>84.72</c:v>
                </c:pt>
                <c:pt idx="206">
                  <c:v>85.22</c:v>
                </c:pt>
                <c:pt idx="207">
                  <c:v>85.3</c:v>
                </c:pt>
                <c:pt idx="208">
                  <c:v>85.05</c:v>
                </c:pt>
                <c:pt idx="209">
                  <c:v>85.97</c:v>
                </c:pt>
                <c:pt idx="210">
                  <c:v>85.32</c:v>
                </c:pt>
                <c:pt idx="211">
                  <c:v>82.92</c:v>
                </c:pt>
                <c:pt idx="212">
                  <c:v>83.72</c:v>
                </c:pt>
                <c:pt idx="213">
                  <c:v>84.61</c:v>
                </c:pt>
                <c:pt idx="214">
                  <c:v>83.57</c:v>
                </c:pt>
                <c:pt idx="215">
                  <c:v>82.93</c:v>
                </c:pt>
                <c:pt idx="216">
                  <c:v>81.447000000000003</c:v>
                </c:pt>
                <c:pt idx="217">
                  <c:v>82.301000000000002</c:v>
                </c:pt>
                <c:pt idx="218">
                  <c:v>81.92</c:v>
                </c:pt>
                <c:pt idx="219">
                  <c:v>80.77</c:v>
                </c:pt>
                <c:pt idx="220">
                  <c:v>80.790999999999997</c:v>
                </c:pt>
                <c:pt idx="221">
                  <c:v>77.718999999999994</c:v>
                </c:pt>
                <c:pt idx="222">
                  <c:v>76.478999999999999</c:v>
                </c:pt>
                <c:pt idx="223">
                  <c:v>76.147000000000006</c:v>
                </c:pt>
                <c:pt idx="224">
                  <c:v>76.694999999999993</c:v>
                </c:pt>
                <c:pt idx="225">
                  <c:v>75.177999999999997</c:v>
                </c:pt>
                <c:pt idx="226">
                  <c:v>73.713999999999999</c:v>
                </c:pt>
                <c:pt idx="227">
                  <c:v>71.802000000000007</c:v>
                </c:pt>
                <c:pt idx="228">
                  <c:v>72.509</c:v>
                </c:pt>
                <c:pt idx="229">
                  <c:v>72.879000000000005</c:v>
                </c:pt>
                <c:pt idx="230">
                  <c:v>72.462999999999994</c:v>
                </c:pt>
                <c:pt idx="231">
                  <c:v>73.227000000000004</c:v>
                </c:pt>
                <c:pt idx="232">
                  <c:v>77.381</c:v>
                </c:pt>
                <c:pt idx="233">
                  <c:v>79.447999999999993</c:v>
                </c:pt>
                <c:pt idx="234">
                  <c:v>85.801000000000002</c:v>
                </c:pt>
                <c:pt idx="235">
                  <c:v>86.516999999999996</c:v>
                </c:pt>
                <c:pt idx="236">
                  <c:v>81.308000000000007</c:v>
                </c:pt>
                <c:pt idx="237">
                  <c:v>85.998999999999995</c:v>
                </c:pt>
                <c:pt idx="238">
                  <c:v>88.007999999999996</c:v>
                </c:pt>
                <c:pt idx="239">
                  <c:v>85.43</c:v>
                </c:pt>
                <c:pt idx="240">
                  <c:v>84.614000000000004</c:v>
                </c:pt>
                <c:pt idx="241">
                  <c:v>79.347999999999999</c:v>
                </c:pt>
                <c:pt idx="242">
                  <c:v>80.132999999999996</c:v>
                </c:pt>
                <c:pt idx="243">
                  <c:v>78.346999999999994</c:v>
                </c:pt>
                <c:pt idx="244">
                  <c:v>78.171999999999997</c:v>
                </c:pt>
                <c:pt idx="245">
                  <c:v>76.653000000000006</c:v>
                </c:pt>
                <c:pt idx="246">
                  <c:v>76.3</c:v>
                </c:pt>
                <c:pt idx="247">
                  <c:v>74.879000000000005</c:v>
                </c:pt>
                <c:pt idx="248">
                  <c:v>77.86</c:v>
                </c:pt>
                <c:pt idx="249">
                  <c:v>79.462000000000003</c:v>
                </c:pt>
                <c:pt idx="250">
                  <c:v>80.361999999999995</c:v>
                </c:pt>
                <c:pt idx="251">
                  <c:v>81.072999999999993</c:v>
                </c:pt>
                <c:pt idx="252">
                  <c:v>81.866</c:v>
                </c:pt>
                <c:pt idx="253">
                  <c:v>86.587999999999994</c:v>
                </c:pt>
                <c:pt idx="254">
                  <c:v>86.019000000000005</c:v>
                </c:pt>
                <c:pt idx="255">
                  <c:v>81.539000000000001</c:v>
                </c:pt>
                <c:pt idx="256">
                  <c:v>83.201999999999998</c:v>
                </c:pt>
                <c:pt idx="257">
                  <c:v>78.72</c:v>
                </c:pt>
                <c:pt idx="258">
                  <c:v>77.266000000000005</c:v>
                </c:pt>
                <c:pt idx="259">
                  <c:v>81.194999999999993</c:v>
                </c:pt>
                <c:pt idx="260">
                  <c:v>79.028000000000006</c:v>
                </c:pt>
                <c:pt idx="261">
                  <c:v>77.734999999999999</c:v>
                </c:pt>
                <c:pt idx="262">
                  <c:v>76.888999999999996</c:v>
                </c:pt>
                <c:pt idx="263">
                  <c:v>75.856999999999999</c:v>
                </c:pt>
                <c:pt idx="264">
                  <c:v>72.933000000000007</c:v>
                </c:pt>
                <c:pt idx="265">
                  <c:v>74.638000000000005</c:v>
                </c:pt>
                <c:pt idx="266">
                  <c:v>74.302999999999997</c:v>
                </c:pt>
                <c:pt idx="267">
                  <c:v>73.897000000000006</c:v>
                </c:pt>
                <c:pt idx="268">
                  <c:v>74.117000000000004</c:v>
                </c:pt>
                <c:pt idx="269">
                  <c:v>78.552999999999997</c:v>
                </c:pt>
                <c:pt idx="270">
                  <c:v>76.165999999999997</c:v>
                </c:pt>
                <c:pt idx="271">
                  <c:v>78.384</c:v>
                </c:pt>
                <c:pt idx="272">
                  <c:v>80.177999999999997</c:v>
                </c:pt>
                <c:pt idx="273">
                  <c:v>79.287999999999997</c:v>
                </c:pt>
                <c:pt idx="274">
                  <c:v>78.736999999999995</c:v>
                </c:pt>
                <c:pt idx="275">
                  <c:v>79.004000000000005</c:v>
                </c:pt>
                <c:pt idx="276">
                  <c:v>78.775999999999996</c:v>
                </c:pt>
                <c:pt idx="277">
                  <c:v>83.043000000000006</c:v>
                </c:pt>
                <c:pt idx="278">
                  <c:v>81.626999999999995</c:v>
                </c:pt>
                <c:pt idx="279">
                  <c:v>82.635000000000005</c:v>
                </c:pt>
                <c:pt idx="280">
                  <c:v>81.207999999999998</c:v>
                </c:pt>
                <c:pt idx="281">
                  <c:v>79.935000000000002</c:v>
                </c:pt>
                <c:pt idx="282">
                  <c:v>79.918999999999997</c:v>
                </c:pt>
                <c:pt idx="283">
                  <c:v>80.153000000000006</c:v>
                </c:pt>
                <c:pt idx="284">
                  <c:v>79.769000000000005</c:v>
                </c:pt>
                <c:pt idx="285">
                  <c:v>79.206999999999994</c:v>
                </c:pt>
                <c:pt idx="286">
                  <c:v>81.948999999999998</c:v>
                </c:pt>
                <c:pt idx="287">
                  <c:v>82.997</c:v>
                </c:pt>
                <c:pt idx="288">
                  <c:v>81.745999999999995</c:v>
                </c:pt>
                <c:pt idx="289">
                  <c:v>83.375</c:v>
                </c:pt>
                <c:pt idx="290">
                  <c:v>83.135999999999996</c:v>
                </c:pt>
                <c:pt idx="291">
                  <c:v>81.451999999999998</c:v>
                </c:pt>
                <c:pt idx="292">
                  <c:v>82.087000000000003</c:v>
                </c:pt>
                <c:pt idx="293">
                  <c:v>80.221000000000004</c:v>
                </c:pt>
                <c:pt idx="294">
                  <c:v>80.194999999999993</c:v>
                </c:pt>
                <c:pt idx="295">
                  <c:v>80.680000000000007</c:v>
                </c:pt>
                <c:pt idx="296">
                  <c:v>80.034999999999997</c:v>
                </c:pt>
                <c:pt idx="297">
                  <c:v>81.311000000000007</c:v>
                </c:pt>
                <c:pt idx="298">
                  <c:v>79.691000000000003</c:v>
                </c:pt>
                <c:pt idx="299">
                  <c:v>80.108000000000004</c:v>
                </c:pt>
                <c:pt idx="300">
                  <c:v>79.510000000000005</c:v>
                </c:pt>
                <c:pt idx="301">
                  <c:v>80.391000000000005</c:v>
                </c:pt>
                <c:pt idx="302">
                  <c:v>79.78</c:v>
                </c:pt>
                <c:pt idx="303">
                  <c:v>81.456000000000003</c:v>
                </c:pt>
                <c:pt idx="304">
                  <c:v>82.736000000000004</c:v>
                </c:pt>
                <c:pt idx="305">
                  <c:v>85.926000000000002</c:v>
                </c:pt>
                <c:pt idx="306">
                  <c:v>86.915000000000006</c:v>
                </c:pt>
                <c:pt idx="307">
                  <c:v>88.218999999999994</c:v>
                </c:pt>
                <c:pt idx="308">
                  <c:v>90.275999999999996</c:v>
                </c:pt>
                <c:pt idx="309">
                  <c:v>94.846000000000004</c:v>
                </c:pt>
                <c:pt idx="310">
                  <c:v>95.253</c:v>
                </c:pt>
                <c:pt idx="311">
                  <c:v>98.379000000000005</c:v>
                </c:pt>
                <c:pt idx="312">
                  <c:v>94.811000000000007</c:v>
                </c:pt>
                <c:pt idx="313">
                  <c:v>96.887</c:v>
                </c:pt>
                <c:pt idx="314">
                  <c:v>95.528999999999996</c:v>
                </c:pt>
                <c:pt idx="315">
                  <c:v>97.191999999999993</c:v>
                </c:pt>
                <c:pt idx="316">
                  <c:v>95.926000000000002</c:v>
                </c:pt>
                <c:pt idx="317">
                  <c:v>96.281999999999996</c:v>
                </c:pt>
                <c:pt idx="318">
                  <c:v>96.915000000000006</c:v>
                </c:pt>
                <c:pt idx="319">
                  <c:v>100.2</c:v>
                </c:pt>
                <c:pt idx="320">
                  <c:v>98.692999999999998</c:v>
                </c:pt>
                <c:pt idx="321">
                  <c:v>99.531000000000006</c:v>
                </c:pt>
                <c:pt idx="322">
                  <c:v>98.15</c:v>
                </c:pt>
                <c:pt idx="323">
                  <c:v>94.628</c:v>
                </c:pt>
                <c:pt idx="324">
                  <c:v>93.081999999999994</c:v>
                </c:pt>
                <c:pt idx="325">
                  <c:v>95.798000000000002</c:v>
                </c:pt>
                <c:pt idx="326">
                  <c:v>95.962999999999994</c:v>
                </c:pt>
                <c:pt idx="327">
                  <c:v>95.516999999999996</c:v>
                </c:pt>
                <c:pt idx="328">
                  <c:v>95.992000000000004</c:v>
                </c:pt>
                <c:pt idx="329">
                  <c:v>95.421999999999997</c:v>
                </c:pt>
                <c:pt idx="330">
                  <c:v>98.355999999999995</c:v>
                </c:pt>
                <c:pt idx="331">
                  <c:v>101.53</c:v>
                </c:pt>
                <c:pt idx="332">
                  <c:v>102.21</c:v>
                </c:pt>
                <c:pt idx="333">
                  <c:v>99.55</c:v>
                </c:pt>
                <c:pt idx="334">
                  <c:v>101.36</c:v>
                </c:pt>
                <c:pt idx="335">
                  <c:v>100.56</c:v>
                </c:pt>
                <c:pt idx="336">
                  <c:v>99.040999999999997</c:v>
                </c:pt>
                <c:pt idx="337">
                  <c:v>96.983000000000004</c:v>
                </c:pt>
                <c:pt idx="338">
                  <c:v>95.628</c:v>
                </c:pt>
                <c:pt idx="339">
                  <c:v>92.863</c:v>
                </c:pt>
                <c:pt idx="340">
                  <c:v>92.668000000000006</c:v>
                </c:pt>
                <c:pt idx="341">
                  <c:v>93.075999999999993</c:v>
                </c:pt>
                <c:pt idx="342">
                  <c:v>94.552000000000007</c:v>
                </c:pt>
                <c:pt idx="343">
                  <c:v>93.046999999999997</c:v>
                </c:pt>
                <c:pt idx="344">
                  <c:v>92.123999999999995</c:v>
                </c:pt>
                <c:pt idx="345">
                  <c:v>89.132999999999996</c:v>
                </c:pt>
                <c:pt idx="346">
                  <c:v>90.613</c:v>
                </c:pt>
                <c:pt idx="347">
                  <c:v>90.150999999999996</c:v>
                </c:pt>
                <c:pt idx="348">
                  <c:v>91.840999999999994</c:v>
                </c:pt>
                <c:pt idx="349">
                  <c:v>93.984999999999999</c:v>
                </c:pt>
                <c:pt idx="350">
                  <c:v>94.635999999999996</c:v>
                </c:pt>
                <c:pt idx="351">
                  <c:v>94.492999999999995</c:v>
                </c:pt>
                <c:pt idx="352">
                  <c:v>95.14</c:v>
                </c:pt>
                <c:pt idx="353">
                  <c:v>95.132000000000005</c:v>
                </c:pt>
                <c:pt idx="354">
                  <c:v>97.126999999999995</c:v>
                </c:pt>
                <c:pt idx="355">
                  <c:v>97.272000000000006</c:v>
                </c:pt>
                <c:pt idx="356">
                  <c:v>96.173000000000002</c:v>
                </c:pt>
                <c:pt idx="357">
                  <c:v>95.578000000000003</c:v>
                </c:pt>
                <c:pt idx="358">
                  <c:v>96.156999999999996</c:v>
                </c:pt>
                <c:pt idx="359">
                  <c:v>97.284000000000006</c:v>
                </c:pt>
                <c:pt idx="360">
                  <c:v>97.478999999999999</c:v>
                </c:pt>
                <c:pt idx="361">
                  <c:v>97.75</c:v>
                </c:pt>
                <c:pt idx="362">
                  <c:v>96.13</c:v>
                </c:pt>
                <c:pt idx="363">
                  <c:v>98.516000000000005</c:v>
                </c:pt>
                <c:pt idx="364">
                  <c:v>98.915999999999997</c:v>
                </c:pt>
                <c:pt idx="365">
                  <c:v>99.376999999999995</c:v>
                </c:pt>
                <c:pt idx="366">
                  <c:v>97.352000000000004</c:v>
                </c:pt>
                <c:pt idx="367">
                  <c:v>98.272999999999996</c:v>
                </c:pt>
                <c:pt idx="368">
                  <c:v>96.388999999999996</c:v>
                </c:pt>
                <c:pt idx="369">
                  <c:v>97.39</c:v>
                </c:pt>
                <c:pt idx="370">
                  <c:v>98.132000000000005</c:v>
                </c:pt>
                <c:pt idx="371">
                  <c:v>99.048000000000002</c:v>
                </c:pt>
                <c:pt idx="372">
                  <c:v>99.016000000000005</c:v>
                </c:pt>
                <c:pt idx="373">
                  <c:v>98.343999999999994</c:v>
                </c:pt>
                <c:pt idx="374">
                  <c:v>97.391000000000005</c:v>
                </c:pt>
                <c:pt idx="375">
                  <c:v>93.349000000000004</c:v>
                </c:pt>
                <c:pt idx="376">
                  <c:v>92.144000000000005</c:v>
                </c:pt>
                <c:pt idx="377">
                  <c:v>93.885999999999996</c:v>
                </c:pt>
                <c:pt idx="378">
                  <c:v>94.037999999999997</c:v>
                </c:pt>
                <c:pt idx="379">
                  <c:v>91.869</c:v>
                </c:pt>
                <c:pt idx="380">
                  <c:v>89.936999999999998</c:v>
                </c:pt>
                <c:pt idx="381">
                  <c:v>90.584000000000003</c:v>
                </c:pt>
                <c:pt idx="382">
                  <c:v>90.879000000000005</c:v>
                </c:pt>
                <c:pt idx="383">
                  <c:v>93.231999999999999</c:v>
                </c:pt>
                <c:pt idx="384">
                  <c:v>91.28</c:v>
                </c:pt>
                <c:pt idx="385">
                  <c:v>90.031000000000006</c:v>
                </c:pt>
                <c:pt idx="386">
                  <c:v>92.436000000000007</c:v>
                </c:pt>
                <c:pt idx="387">
                  <c:v>92.174000000000007</c:v>
                </c:pt>
                <c:pt idx="388">
                  <c:v>92.626000000000005</c:v>
                </c:pt>
                <c:pt idx="389">
                  <c:v>94.23</c:v>
                </c:pt>
                <c:pt idx="390">
                  <c:v>94.123000000000005</c:v>
                </c:pt>
                <c:pt idx="391">
                  <c:v>95.994</c:v>
                </c:pt>
                <c:pt idx="392">
                  <c:v>95.968000000000004</c:v>
                </c:pt>
                <c:pt idx="393">
                  <c:v>96.54</c:v>
                </c:pt>
                <c:pt idx="394">
                  <c:v>96.706999999999994</c:v>
                </c:pt>
                <c:pt idx="395">
                  <c:v>98.311999999999998</c:v>
                </c:pt>
                <c:pt idx="396">
                  <c:v>102.959</c:v>
                </c:pt>
                <c:pt idx="397">
                  <c:v>101.752</c:v>
                </c:pt>
                <c:pt idx="398">
                  <c:v>104.685</c:v>
                </c:pt>
                <c:pt idx="399">
                  <c:v>105.90300000000001</c:v>
                </c:pt>
                <c:pt idx="400">
                  <c:v>108.7</c:v>
                </c:pt>
                <c:pt idx="401">
                  <c:v>112.117</c:v>
                </c:pt>
                <c:pt idx="402">
                  <c:v>111.527</c:v>
                </c:pt>
                <c:pt idx="403">
                  <c:v>105.95</c:v>
                </c:pt>
                <c:pt idx="404">
                  <c:v>103.52200000000001</c:v>
                </c:pt>
                <c:pt idx="405">
                  <c:v>102.09699999999999</c:v>
                </c:pt>
                <c:pt idx="406">
                  <c:v>104.869</c:v>
                </c:pt>
                <c:pt idx="407">
                  <c:v>102.506</c:v>
                </c:pt>
                <c:pt idx="408">
                  <c:v>101.65900000000001</c:v>
                </c:pt>
                <c:pt idx="409">
                  <c:v>104.32599999999999</c:v>
                </c:pt>
                <c:pt idx="410">
                  <c:v>102.91200000000001</c:v>
                </c:pt>
                <c:pt idx="411">
                  <c:v>101.855</c:v>
                </c:pt>
                <c:pt idx="412">
                  <c:v>103.619</c:v>
                </c:pt>
                <c:pt idx="413">
                  <c:v>106.224</c:v>
                </c:pt>
              </c:numCache>
            </c:numRef>
          </c:val>
          <c:extLst>
            <c:ext xmlns:c16="http://schemas.microsoft.com/office/drawing/2014/chart" uri="{C3380CC4-5D6E-409C-BE32-E72D297353CC}">
              <c16:uniqueId val="{00000000-55CD-4738-8C27-65D183C69C1D}"/>
            </c:ext>
          </c:extLst>
        </c:ser>
        <c:dLbls>
          <c:showLegendKey val="0"/>
          <c:showVal val="0"/>
          <c:showCatName val="0"/>
          <c:showSerName val="0"/>
          <c:showPercent val="0"/>
          <c:showBubbleSize val="0"/>
        </c:dLbls>
        <c:axId val="2057547344"/>
        <c:axId val="2057550256"/>
      </c:areaChart>
      <c:lineChart>
        <c:grouping val="standard"/>
        <c:varyColors val="0"/>
        <c:ser>
          <c:idx val="1"/>
          <c:order val="1"/>
          <c:tx>
            <c:strRef>
              <c:f>'2 - International'!$Q$9</c:f>
              <c:strCache>
                <c:ptCount val="1"/>
                <c:pt idx="0">
                  <c:v> Long-term Average:  106</c:v>
                </c:pt>
              </c:strCache>
            </c:strRef>
          </c:tx>
          <c:spPr>
            <a:ln w="19050" cap="rnd">
              <a:solidFill>
                <a:schemeClr val="accent5"/>
              </a:solidFill>
              <a:prstDash val="sysDash"/>
              <a:round/>
            </a:ln>
            <a:effectLst/>
          </c:spPr>
          <c:marker>
            <c:symbol val="none"/>
          </c:marker>
          <c:cat>
            <c:numRef>
              <c:f>'2 - International'!$O$10:$O$423</c:f>
              <c:numCache>
                <c:formatCode>m/d/yyyy</c:formatCode>
                <c:ptCount val="414"/>
                <c:pt idx="0">
                  <c:v>32626</c:v>
                </c:pt>
                <c:pt idx="1">
                  <c:v>32659</c:v>
                </c:pt>
                <c:pt idx="2">
                  <c:v>32689</c:v>
                </c:pt>
                <c:pt idx="3">
                  <c:v>32720</c:v>
                </c:pt>
                <c:pt idx="4">
                  <c:v>32751</c:v>
                </c:pt>
                <c:pt idx="5">
                  <c:v>32780</c:v>
                </c:pt>
                <c:pt idx="6">
                  <c:v>32812</c:v>
                </c:pt>
                <c:pt idx="7">
                  <c:v>32842</c:v>
                </c:pt>
                <c:pt idx="8">
                  <c:v>32871</c:v>
                </c:pt>
                <c:pt idx="9">
                  <c:v>32904</c:v>
                </c:pt>
                <c:pt idx="10">
                  <c:v>32932</c:v>
                </c:pt>
                <c:pt idx="11">
                  <c:v>32962</c:v>
                </c:pt>
                <c:pt idx="12">
                  <c:v>32993</c:v>
                </c:pt>
                <c:pt idx="13">
                  <c:v>33024</c:v>
                </c:pt>
                <c:pt idx="14">
                  <c:v>33053</c:v>
                </c:pt>
                <c:pt idx="15">
                  <c:v>33085</c:v>
                </c:pt>
                <c:pt idx="16">
                  <c:v>33116</c:v>
                </c:pt>
                <c:pt idx="17">
                  <c:v>33144</c:v>
                </c:pt>
                <c:pt idx="18">
                  <c:v>33177</c:v>
                </c:pt>
                <c:pt idx="19">
                  <c:v>33207</c:v>
                </c:pt>
                <c:pt idx="20">
                  <c:v>33238</c:v>
                </c:pt>
                <c:pt idx="21">
                  <c:v>33269</c:v>
                </c:pt>
                <c:pt idx="22">
                  <c:v>33297</c:v>
                </c:pt>
                <c:pt idx="23">
                  <c:v>33326</c:v>
                </c:pt>
                <c:pt idx="24">
                  <c:v>33358</c:v>
                </c:pt>
                <c:pt idx="25">
                  <c:v>33389</c:v>
                </c:pt>
                <c:pt idx="26">
                  <c:v>33417</c:v>
                </c:pt>
                <c:pt idx="27">
                  <c:v>33450</c:v>
                </c:pt>
                <c:pt idx="28">
                  <c:v>33480</c:v>
                </c:pt>
                <c:pt idx="29">
                  <c:v>33511</c:v>
                </c:pt>
                <c:pt idx="30">
                  <c:v>33542</c:v>
                </c:pt>
                <c:pt idx="31">
                  <c:v>33571</c:v>
                </c:pt>
                <c:pt idx="32">
                  <c:v>33603</c:v>
                </c:pt>
                <c:pt idx="33">
                  <c:v>33634</c:v>
                </c:pt>
                <c:pt idx="34">
                  <c:v>33662</c:v>
                </c:pt>
                <c:pt idx="35">
                  <c:v>33694</c:v>
                </c:pt>
                <c:pt idx="36">
                  <c:v>33724</c:v>
                </c:pt>
                <c:pt idx="37">
                  <c:v>33753</c:v>
                </c:pt>
                <c:pt idx="38">
                  <c:v>33785</c:v>
                </c:pt>
                <c:pt idx="39">
                  <c:v>33816</c:v>
                </c:pt>
                <c:pt idx="40">
                  <c:v>33847</c:v>
                </c:pt>
                <c:pt idx="41">
                  <c:v>33877</c:v>
                </c:pt>
                <c:pt idx="42">
                  <c:v>33907</c:v>
                </c:pt>
                <c:pt idx="43">
                  <c:v>33938</c:v>
                </c:pt>
                <c:pt idx="44">
                  <c:v>33969</c:v>
                </c:pt>
                <c:pt idx="45">
                  <c:v>33998</c:v>
                </c:pt>
                <c:pt idx="46">
                  <c:v>34026</c:v>
                </c:pt>
                <c:pt idx="47">
                  <c:v>34059</c:v>
                </c:pt>
                <c:pt idx="48">
                  <c:v>34089</c:v>
                </c:pt>
                <c:pt idx="49">
                  <c:v>34120</c:v>
                </c:pt>
                <c:pt idx="50">
                  <c:v>34150</c:v>
                </c:pt>
                <c:pt idx="51">
                  <c:v>34180</c:v>
                </c:pt>
                <c:pt idx="52">
                  <c:v>34212</c:v>
                </c:pt>
                <c:pt idx="53">
                  <c:v>34242</c:v>
                </c:pt>
                <c:pt idx="54">
                  <c:v>34271</c:v>
                </c:pt>
                <c:pt idx="55">
                  <c:v>34303</c:v>
                </c:pt>
                <c:pt idx="56">
                  <c:v>34334</c:v>
                </c:pt>
                <c:pt idx="57">
                  <c:v>34365</c:v>
                </c:pt>
                <c:pt idx="58">
                  <c:v>34393</c:v>
                </c:pt>
                <c:pt idx="59">
                  <c:v>34424</c:v>
                </c:pt>
                <c:pt idx="60">
                  <c:v>34453</c:v>
                </c:pt>
                <c:pt idx="61">
                  <c:v>34485</c:v>
                </c:pt>
                <c:pt idx="62">
                  <c:v>34515</c:v>
                </c:pt>
                <c:pt idx="63">
                  <c:v>34544</c:v>
                </c:pt>
                <c:pt idx="64">
                  <c:v>34577</c:v>
                </c:pt>
                <c:pt idx="65">
                  <c:v>34607</c:v>
                </c:pt>
                <c:pt idx="66">
                  <c:v>34638</c:v>
                </c:pt>
                <c:pt idx="67">
                  <c:v>34668</c:v>
                </c:pt>
                <c:pt idx="68">
                  <c:v>34698</c:v>
                </c:pt>
                <c:pt idx="69">
                  <c:v>34730</c:v>
                </c:pt>
                <c:pt idx="70">
                  <c:v>34758</c:v>
                </c:pt>
                <c:pt idx="71">
                  <c:v>34789</c:v>
                </c:pt>
                <c:pt idx="72">
                  <c:v>34817</c:v>
                </c:pt>
                <c:pt idx="73">
                  <c:v>34850</c:v>
                </c:pt>
                <c:pt idx="74">
                  <c:v>34880</c:v>
                </c:pt>
                <c:pt idx="75">
                  <c:v>34911</c:v>
                </c:pt>
                <c:pt idx="76">
                  <c:v>34942</c:v>
                </c:pt>
                <c:pt idx="77">
                  <c:v>34971</c:v>
                </c:pt>
                <c:pt idx="78">
                  <c:v>35003</c:v>
                </c:pt>
                <c:pt idx="79">
                  <c:v>35033</c:v>
                </c:pt>
                <c:pt idx="80">
                  <c:v>35062</c:v>
                </c:pt>
                <c:pt idx="81">
                  <c:v>35095</c:v>
                </c:pt>
                <c:pt idx="82">
                  <c:v>35124</c:v>
                </c:pt>
                <c:pt idx="83">
                  <c:v>35153</c:v>
                </c:pt>
                <c:pt idx="84">
                  <c:v>35185</c:v>
                </c:pt>
                <c:pt idx="85">
                  <c:v>35216</c:v>
                </c:pt>
                <c:pt idx="86">
                  <c:v>35244</c:v>
                </c:pt>
                <c:pt idx="87">
                  <c:v>35277</c:v>
                </c:pt>
                <c:pt idx="88">
                  <c:v>35307</c:v>
                </c:pt>
                <c:pt idx="89">
                  <c:v>35338</c:v>
                </c:pt>
                <c:pt idx="90">
                  <c:v>35369</c:v>
                </c:pt>
                <c:pt idx="91">
                  <c:v>35398</c:v>
                </c:pt>
                <c:pt idx="92">
                  <c:v>35430</c:v>
                </c:pt>
                <c:pt idx="93">
                  <c:v>35461</c:v>
                </c:pt>
                <c:pt idx="94">
                  <c:v>35489</c:v>
                </c:pt>
                <c:pt idx="95">
                  <c:v>35520</c:v>
                </c:pt>
                <c:pt idx="96">
                  <c:v>35550</c:v>
                </c:pt>
                <c:pt idx="97">
                  <c:v>35580</c:v>
                </c:pt>
                <c:pt idx="98">
                  <c:v>35611</c:v>
                </c:pt>
                <c:pt idx="99">
                  <c:v>35642</c:v>
                </c:pt>
                <c:pt idx="100">
                  <c:v>35671</c:v>
                </c:pt>
                <c:pt idx="101">
                  <c:v>35703</c:v>
                </c:pt>
                <c:pt idx="102">
                  <c:v>35734</c:v>
                </c:pt>
                <c:pt idx="103">
                  <c:v>35762</c:v>
                </c:pt>
                <c:pt idx="104">
                  <c:v>35795</c:v>
                </c:pt>
                <c:pt idx="105">
                  <c:v>35825</c:v>
                </c:pt>
                <c:pt idx="106">
                  <c:v>35853</c:v>
                </c:pt>
                <c:pt idx="107">
                  <c:v>35885</c:v>
                </c:pt>
                <c:pt idx="108">
                  <c:v>35915</c:v>
                </c:pt>
                <c:pt idx="109">
                  <c:v>35944</c:v>
                </c:pt>
                <c:pt idx="110">
                  <c:v>35976</c:v>
                </c:pt>
                <c:pt idx="111">
                  <c:v>36007</c:v>
                </c:pt>
                <c:pt idx="112">
                  <c:v>36038</c:v>
                </c:pt>
                <c:pt idx="113">
                  <c:v>36068</c:v>
                </c:pt>
                <c:pt idx="114">
                  <c:v>36098</c:v>
                </c:pt>
                <c:pt idx="115">
                  <c:v>36129</c:v>
                </c:pt>
                <c:pt idx="116">
                  <c:v>36160</c:v>
                </c:pt>
                <c:pt idx="117">
                  <c:v>36189</c:v>
                </c:pt>
                <c:pt idx="118">
                  <c:v>36217</c:v>
                </c:pt>
                <c:pt idx="119">
                  <c:v>36250</c:v>
                </c:pt>
                <c:pt idx="120">
                  <c:v>36280</c:v>
                </c:pt>
                <c:pt idx="121">
                  <c:v>36311</c:v>
                </c:pt>
                <c:pt idx="122">
                  <c:v>36341</c:v>
                </c:pt>
                <c:pt idx="123">
                  <c:v>36371</c:v>
                </c:pt>
                <c:pt idx="124">
                  <c:v>36403</c:v>
                </c:pt>
                <c:pt idx="125">
                  <c:v>36433</c:v>
                </c:pt>
                <c:pt idx="126">
                  <c:v>36462</c:v>
                </c:pt>
                <c:pt idx="127">
                  <c:v>36494</c:v>
                </c:pt>
                <c:pt idx="128">
                  <c:v>36525</c:v>
                </c:pt>
                <c:pt idx="129">
                  <c:v>36556</c:v>
                </c:pt>
                <c:pt idx="130">
                  <c:v>36585</c:v>
                </c:pt>
                <c:pt idx="131">
                  <c:v>36616</c:v>
                </c:pt>
                <c:pt idx="132">
                  <c:v>36644</c:v>
                </c:pt>
                <c:pt idx="133">
                  <c:v>36677</c:v>
                </c:pt>
                <c:pt idx="134">
                  <c:v>36707</c:v>
                </c:pt>
                <c:pt idx="135">
                  <c:v>36738</c:v>
                </c:pt>
                <c:pt idx="136">
                  <c:v>36769</c:v>
                </c:pt>
                <c:pt idx="137">
                  <c:v>36798</c:v>
                </c:pt>
                <c:pt idx="138">
                  <c:v>36830</c:v>
                </c:pt>
                <c:pt idx="139">
                  <c:v>36860</c:v>
                </c:pt>
                <c:pt idx="140">
                  <c:v>36889</c:v>
                </c:pt>
                <c:pt idx="141">
                  <c:v>36922</c:v>
                </c:pt>
                <c:pt idx="142">
                  <c:v>36950</c:v>
                </c:pt>
                <c:pt idx="143">
                  <c:v>36980</c:v>
                </c:pt>
                <c:pt idx="144">
                  <c:v>37011</c:v>
                </c:pt>
                <c:pt idx="145">
                  <c:v>37042</c:v>
                </c:pt>
                <c:pt idx="146">
                  <c:v>37071</c:v>
                </c:pt>
                <c:pt idx="147">
                  <c:v>37103</c:v>
                </c:pt>
                <c:pt idx="148">
                  <c:v>37134</c:v>
                </c:pt>
                <c:pt idx="149">
                  <c:v>37162</c:v>
                </c:pt>
                <c:pt idx="150">
                  <c:v>37195</c:v>
                </c:pt>
                <c:pt idx="151">
                  <c:v>37225</c:v>
                </c:pt>
                <c:pt idx="152">
                  <c:v>37256</c:v>
                </c:pt>
                <c:pt idx="153">
                  <c:v>37287</c:v>
                </c:pt>
                <c:pt idx="154">
                  <c:v>37315</c:v>
                </c:pt>
                <c:pt idx="155">
                  <c:v>37344</c:v>
                </c:pt>
                <c:pt idx="156">
                  <c:v>37376</c:v>
                </c:pt>
                <c:pt idx="157">
                  <c:v>37407</c:v>
                </c:pt>
                <c:pt idx="158">
                  <c:v>37435</c:v>
                </c:pt>
                <c:pt idx="159">
                  <c:v>37468</c:v>
                </c:pt>
                <c:pt idx="160">
                  <c:v>37498</c:v>
                </c:pt>
                <c:pt idx="161">
                  <c:v>37529</c:v>
                </c:pt>
                <c:pt idx="162">
                  <c:v>37560</c:v>
                </c:pt>
                <c:pt idx="163">
                  <c:v>37589</c:v>
                </c:pt>
                <c:pt idx="164">
                  <c:v>37621</c:v>
                </c:pt>
                <c:pt idx="165">
                  <c:v>37652</c:v>
                </c:pt>
                <c:pt idx="166">
                  <c:v>37680</c:v>
                </c:pt>
                <c:pt idx="167">
                  <c:v>37711</c:v>
                </c:pt>
                <c:pt idx="168">
                  <c:v>37741</c:v>
                </c:pt>
                <c:pt idx="169">
                  <c:v>37771</c:v>
                </c:pt>
                <c:pt idx="170">
                  <c:v>37802</c:v>
                </c:pt>
                <c:pt idx="171">
                  <c:v>37833</c:v>
                </c:pt>
                <c:pt idx="172">
                  <c:v>37862</c:v>
                </c:pt>
                <c:pt idx="173">
                  <c:v>37894</c:v>
                </c:pt>
                <c:pt idx="174">
                  <c:v>37925</c:v>
                </c:pt>
                <c:pt idx="175">
                  <c:v>37953</c:v>
                </c:pt>
                <c:pt idx="176">
                  <c:v>37986</c:v>
                </c:pt>
                <c:pt idx="177">
                  <c:v>38016</c:v>
                </c:pt>
                <c:pt idx="178">
                  <c:v>38044</c:v>
                </c:pt>
                <c:pt idx="179">
                  <c:v>38077</c:v>
                </c:pt>
                <c:pt idx="180">
                  <c:v>38107</c:v>
                </c:pt>
                <c:pt idx="181">
                  <c:v>38138</c:v>
                </c:pt>
                <c:pt idx="182">
                  <c:v>38168</c:v>
                </c:pt>
                <c:pt idx="183">
                  <c:v>38198</c:v>
                </c:pt>
                <c:pt idx="184">
                  <c:v>38230</c:v>
                </c:pt>
                <c:pt idx="185">
                  <c:v>38260</c:v>
                </c:pt>
                <c:pt idx="186">
                  <c:v>38289</c:v>
                </c:pt>
                <c:pt idx="187">
                  <c:v>38321</c:v>
                </c:pt>
                <c:pt idx="188">
                  <c:v>38352</c:v>
                </c:pt>
                <c:pt idx="189">
                  <c:v>38383</c:v>
                </c:pt>
                <c:pt idx="190">
                  <c:v>38411</c:v>
                </c:pt>
                <c:pt idx="191">
                  <c:v>38442</c:v>
                </c:pt>
                <c:pt idx="192">
                  <c:v>38471</c:v>
                </c:pt>
                <c:pt idx="193">
                  <c:v>38503</c:v>
                </c:pt>
                <c:pt idx="194">
                  <c:v>38533</c:v>
                </c:pt>
                <c:pt idx="195">
                  <c:v>38562</c:v>
                </c:pt>
                <c:pt idx="196">
                  <c:v>38595</c:v>
                </c:pt>
                <c:pt idx="197">
                  <c:v>38625</c:v>
                </c:pt>
                <c:pt idx="198">
                  <c:v>38656</c:v>
                </c:pt>
                <c:pt idx="199">
                  <c:v>38686</c:v>
                </c:pt>
                <c:pt idx="200">
                  <c:v>38716</c:v>
                </c:pt>
                <c:pt idx="201">
                  <c:v>38748</c:v>
                </c:pt>
                <c:pt idx="202">
                  <c:v>38776</c:v>
                </c:pt>
                <c:pt idx="203">
                  <c:v>38807</c:v>
                </c:pt>
                <c:pt idx="204">
                  <c:v>38835</c:v>
                </c:pt>
                <c:pt idx="205">
                  <c:v>38868</c:v>
                </c:pt>
                <c:pt idx="206">
                  <c:v>38898</c:v>
                </c:pt>
                <c:pt idx="207">
                  <c:v>38929</c:v>
                </c:pt>
                <c:pt idx="208">
                  <c:v>38960</c:v>
                </c:pt>
                <c:pt idx="209">
                  <c:v>38989</c:v>
                </c:pt>
                <c:pt idx="210">
                  <c:v>39021</c:v>
                </c:pt>
                <c:pt idx="211">
                  <c:v>39051</c:v>
                </c:pt>
                <c:pt idx="212">
                  <c:v>39080</c:v>
                </c:pt>
                <c:pt idx="213">
                  <c:v>39113</c:v>
                </c:pt>
                <c:pt idx="214">
                  <c:v>39141</c:v>
                </c:pt>
                <c:pt idx="215">
                  <c:v>39171</c:v>
                </c:pt>
                <c:pt idx="216">
                  <c:v>39202</c:v>
                </c:pt>
                <c:pt idx="217">
                  <c:v>39233</c:v>
                </c:pt>
                <c:pt idx="218">
                  <c:v>39262</c:v>
                </c:pt>
                <c:pt idx="219">
                  <c:v>39294</c:v>
                </c:pt>
                <c:pt idx="220">
                  <c:v>39325</c:v>
                </c:pt>
                <c:pt idx="221">
                  <c:v>39353</c:v>
                </c:pt>
                <c:pt idx="222">
                  <c:v>39386</c:v>
                </c:pt>
                <c:pt idx="223">
                  <c:v>39416</c:v>
                </c:pt>
                <c:pt idx="224">
                  <c:v>39447</c:v>
                </c:pt>
                <c:pt idx="225">
                  <c:v>39478</c:v>
                </c:pt>
                <c:pt idx="226">
                  <c:v>39507</c:v>
                </c:pt>
                <c:pt idx="227">
                  <c:v>39538</c:v>
                </c:pt>
                <c:pt idx="228">
                  <c:v>39568</c:v>
                </c:pt>
                <c:pt idx="229">
                  <c:v>39598</c:v>
                </c:pt>
                <c:pt idx="230">
                  <c:v>39629</c:v>
                </c:pt>
                <c:pt idx="231">
                  <c:v>39660</c:v>
                </c:pt>
                <c:pt idx="232">
                  <c:v>39689</c:v>
                </c:pt>
                <c:pt idx="233">
                  <c:v>39721</c:v>
                </c:pt>
                <c:pt idx="234">
                  <c:v>39752</c:v>
                </c:pt>
                <c:pt idx="235">
                  <c:v>39780</c:v>
                </c:pt>
                <c:pt idx="236">
                  <c:v>39813</c:v>
                </c:pt>
                <c:pt idx="237">
                  <c:v>39843</c:v>
                </c:pt>
                <c:pt idx="238">
                  <c:v>39871</c:v>
                </c:pt>
                <c:pt idx="239">
                  <c:v>39903</c:v>
                </c:pt>
                <c:pt idx="240">
                  <c:v>39933</c:v>
                </c:pt>
                <c:pt idx="241">
                  <c:v>39962</c:v>
                </c:pt>
                <c:pt idx="242">
                  <c:v>39994</c:v>
                </c:pt>
                <c:pt idx="243">
                  <c:v>40025</c:v>
                </c:pt>
                <c:pt idx="244">
                  <c:v>40056</c:v>
                </c:pt>
                <c:pt idx="245">
                  <c:v>40086</c:v>
                </c:pt>
                <c:pt idx="246">
                  <c:v>40116</c:v>
                </c:pt>
                <c:pt idx="247">
                  <c:v>40147</c:v>
                </c:pt>
                <c:pt idx="248">
                  <c:v>40178</c:v>
                </c:pt>
                <c:pt idx="249">
                  <c:v>40207</c:v>
                </c:pt>
                <c:pt idx="250">
                  <c:v>40235</c:v>
                </c:pt>
                <c:pt idx="251">
                  <c:v>40268</c:v>
                </c:pt>
                <c:pt idx="252">
                  <c:v>40298</c:v>
                </c:pt>
                <c:pt idx="253">
                  <c:v>40329</c:v>
                </c:pt>
                <c:pt idx="254">
                  <c:v>40359</c:v>
                </c:pt>
                <c:pt idx="255">
                  <c:v>40389</c:v>
                </c:pt>
                <c:pt idx="256">
                  <c:v>40421</c:v>
                </c:pt>
                <c:pt idx="257">
                  <c:v>40451</c:v>
                </c:pt>
                <c:pt idx="258">
                  <c:v>40480</c:v>
                </c:pt>
                <c:pt idx="259">
                  <c:v>40512</c:v>
                </c:pt>
                <c:pt idx="260">
                  <c:v>40543</c:v>
                </c:pt>
                <c:pt idx="261">
                  <c:v>40574</c:v>
                </c:pt>
                <c:pt idx="262">
                  <c:v>40602</c:v>
                </c:pt>
                <c:pt idx="263">
                  <c:v>40633</c:v>
                </c:pt>
                <c:pt idx="264">
                  <c:v>40662</c:v>
                </c:pt>
                <c:pt idx="265">
                  <c:v>40694</c:v>
                </c:pt>
                <c:pt idx="266">
                  <c:v>40724</c:v>
                </c:pt>
                <c:pt idx="267">
                  <c:v>40753</c:v>
                </c:pt>
                <c:pt idx="268">
                  <c:v>40786</c:v>
                </c:pt>
                <c:pt idx="269">
                  <c:v>40816</c:v>
                </c:pt>
                <c:pt idx="270">
                  <c:v>40847</c:v>
                </c:pt>
                <c:pt idx="271">
                  <c:v>40877</c:v>
                </c:pt>
                <c:pt idx="272">
                  <c:v>40907</c:v>
                </c:pt>
                <c:pt idx="273">
                  <c:v>40939</c:v>
                </c:pt>
                <c:pt idx="274">
                  <c:v>40968</c:v>
                </c:pt>
                <c:pt idx="275">
                  <c:v>40998</c:v>
                </c:pt>
                <c:pt idx="276">
                  <c:v>41029</c:v>
                </c:pt>
                <c:pt idx="277">
                  <c:v>41060</c:v>
                </c:pt>
                <c:pt idx="278">
                  <c:v>41089</c:v>
                </c:pt>
                <c:pt idx="279">
                  <c:v>41121</c:v>
                </c:pt>
                <c:pt idx="280">
                  <c:v>41152</c:v>
                </c:pt>
                <c:pt idx="281">
                  <c:v>41180</c:v>
                </c:pt>
                <c:pt idx="282">
                  <c:v>41213</c:v>
                </c:pt>
                <c:pt idx="283">
                  <c:v>41243</c:v>
                </c:pt>
                <c:pt idx="284">
                  <c:v>41274</c:v>
                </c:pt>
                <c:pt idx="285">
                  <c:v>41305</c:v>
                </c:pt>
                <c:pt idx="286">
                  <c:v>41333</c:v>
                </c:pt>
                <c:pt idx="287">
                  <c:v>41362</c:v>
                </c:pt>
                <c:pt idx="288">
                  <c:v>41394</c:v>
                </c:pt>
                <c:pt idx="289">
                  <c:v>41425</c:v>
                </c:pt>
                <c:pt idx="290">
                  <c:v>41453</c:v>
                </c:pt>
                <c:pt idx="291">
                  <c:v>41486</c:v>
                </c:pt>
                <c:pt idx="292">
                  <c:v>41516</c:v>
                </c:pt>
                <c:pt idx="293">
                  <c:v>41547</c:v>
                </c:pt>
                <c:pt idx="294">
                  <c:v>41578</c:v>
                </c:pt>
                <c:pt idx="295">
                  <c:v>41607</c:v>
                </c:pt>
                <c:pt idx="296">
                  <c:v>41639</c:v>
                </c:pt>
                <c:pt idx="297">
                  <c:v>41670</c:v>
                </c:pt>
                <c:pt idx="298">
                  <c:v>41698</c:v>
                </c:pt>
                <c:pt idx="299">
                  <c:v>41729</c:v>
                </c:pt>
                <c:pt idx="300">
                  <c:v>41759</c:v>
                </c:pt>
                <c:pt idx="301">
                  <c:v>41789</c:v>
                </c:pt>
                <c:pt idx="302">
                  <c:v>41820</c:v>
                </c:pt>
                <c:pt idx="303">
                  <c:v>41851</c:v>
                </c:pt>
                <c:pt idx="304">
                  <c:v>41880</c:v>
                </c:pt>
                <c:pt idx="305">
                  <c:v>41912</c:v>
                </c:pt>
                <c:pt idx="306">
                  <c:v>41943</c:v>
                </c:pt>
                <c:pt idx="307">
                  <c:v>41971</c:v>
                </c:pt>
                <c:pt idx="308">
                  <c:v>42004</c:v>
                </c:pt>
                <c:pt idx="309">
                  <c:v>42034</c:v>
                </c:pt>
                <c:pt idx="310">
                  <c:v>42062</c:v>
                </c:pt>
                <c:pt idx="311">
                  <c:v>42094</c:v>
                </c:pt>
                <c:pt idx="312">
                  <c:v>42124</c:v>
                </c:pt>
                <c:pt idx="313">
                  <c:v>42153</c:v>
                </c:pt>
                <c:pt idx="314">
                  <c:v>42185</c:v>
                </c:pt>
                <c:pt idx="315">
                  <c:v>42216</c:v>
                </c:pt>
                <c:pt idx="316">
                  <c:v>42247</c:v>
                </c:pt>
                <c:pt idx="317">
                  <c:v>42277</c:v>
                </c:pt>
                <c:pt idx="318">
                  <c:v>42307</c:v>
                </c:pt>
                <c:pt idx="319">
                  <c:v>42338</c:v>
                </c:pt>
                <c:pt idx="320">
                  <c:v>42369</c:v>
                </c:pt>
                <c:pt idx="321">
                  <c:v>42398</c:v>
                </c:pt>
                <c:pt idx="322">
                  <c:v>42429</c:v>
                </c:pt>
                <c:pt idx="323">
                  <c:v>42460</c:v>
                </c:pt>
                <c:pt idx="324">
                  <c:v>42489</c:v>
                </c:pt>
                <c:pt idx="325">
                  <c:v>42521</c:v>
                </c:pt>
                <c:pt idx="326">
                  <c:v>42551</c:v>
                </c:pt>
                <c:pt idx="327">
                  <c:v>42580</c:v>
                </c:pt>
                <c:pt idx="328">
                  <c:v>42613</c:v>
                </c:pt>
                <c:pt idx="329">
                  <c:v>42643</c:v>
                </c:pt>
                <c:pt idx="330">
                  <c:v>42674</c:v>
                </c:pt>
                <c:pt idx="331">
                  <c:v>42704</c:v>
                </c:pt>
                <c:pt idx="332">
                  <c:v>42734</c:v>
                </c:pt>
                <c:pt idx="333">
                  <c:v>42766</c:v>
                </c:pt>
                <c:pt idx="334">
                  <c:v>42794</c:v>
                </c:pt>
                <c:pt idx="335">
                  <c:v>42825</c:v>
                </c:pt>
                <c:pt idx="336">
                  <c:v>42853</c:v>
                </c:pt>
                <c:pt idx="337">
                  <c:v>42886</c:v>
                </c:pt>
                <c:pt idx="338">
                  <c:v>42916</c:v>
                </c:pt>
                <c:pt idx="339">
                  <c:v>42947</c:v>
                </c:pt>
                <c:pt idx="340">
                  <c:v>42978</c:v>
                </c:pt>
                <c:pt idx="341">
                  <c:v>43007</c:v>
                </c:pt>
                <c:pt idx="342">
                  <c:v>43039</c:v>
                </c:pt>
                <c:pt idx="343">
                  <c:v>43069</c:v>
                </c:pt>
                <c:pt idx="344">
                  <c:v>43098</c:v>
                </c:pt>
                <c:pt idx="345">
                  <c:v>43131</c:v>
                </c:pt>
                <c:pt idx="346">
                  <c:v>43159</c:v>
                </c:pt>
                <c:pt idx="347">
                  <c:v>43189</c:v>
                </c:pt>
                <c:pt idx="348">
                  <c:v>43220</c:v>
                </c:pt>
                <c:pt idx="349">
                  <c:v>43251</c:v>
                </c:pt>
                <c:pt idx="350">
                  <c:v>43280</c:v>
                </c:pt>
                <c:pt idx="351">
                  <c:v>43312</c:v>
                </c:pt>
                <c:pt idx="352">
                  <c:v>43343</c:v>
                </c:pt>
                <c:pt idx="353">
                  <c:v>43371</c:v>
                </c:pt>
                <c:pt idx="354">
                  <c:v>43404</c:v>
                </c:pt>
                <c:pt idx="355">
                  <c:v>43434</c:v>
                </c:pt>
                <c:pt idx="356">
                  <c:v>43465</c:v>
                </c:pt>
                <c:pt idx="357">
                  <c:v>43496</c:v>
                </c:pt>
                <c:pt idx="358">
                  <c:v>43524</c:v>
                </c:pt>
                <c:pt idx="359">
                  <c:v>43553</c:v>
                </c:pt>
                <c:pt idx="360">
                  <c:v>43585</c:v>
                </c:pt>
                <c:pt idx="361">
                  <c:v>43616</c:v>
                </c:pt>
                <c:pt idx="362">
                  <c:v>43644</c:v>
                </c:pt>
                <c:pt idx="363">
                  <c:v>43677</c:v>
                </c:pt>
                <c:pt idx="364">
                  <c:v>43707</c:v>
                </c:pt>
                <c:pt idx="365">
                  <c:v>43738</c:v>
                </c:pt>
                <c:pt idx="366">
                  <c:v>43769</c:v>
                </c:pt>
                <c:pt idx="367">
                  <c:v>43798</c:v>
                </c:pt>
                <c:pt idx="368">
                  <c:v>43830</c:v>
                </c:pt>
                <c:pt idx="369">
                  <c:v>43861</c:v>
                </c:pt>
                <c:pt idx="370">
                  <c:v>43889</c:v>
                </c:pt>
                <c:pt idx="371">
                  <c:v>43921</c:v>
                </c:pt>
                <c:pt idx="372">
                  <c:v>43951</c:v>
                </c:pt>
                <c:pt idx="373">
                  <c:v>43980</c:v>
                </c:pt>
                <c:pt idx="374">
                  <c:v>44012</c:v>
                </c:pt>
                <c:pt idx="375">
                  <c:v>44043</c:v>
                </c:pt>
                <c:pt idx="376">
                  <c:v>44074</c:v>
                </c:pt>
                <c:pt idx="377">
                  <c:v>44104</c:v>
                </c:pt>
                <c:pt idx="378">
                  <c:v>44134</c:v>
                </c:pt>
                <c:pt idx="379">
                  <c:v>44165</c:v>
                </c:pt>
                <c:pt idx="380">
                  <c:v>44196</c:v>
                </c:pt>
                <c:pt idx="381">
                  <c:v>44225</c:v>
                </c:pt>
                <c:pt idx="382">
                  <c:v>44253</c:v>
                </c:pt>
                <c:pt idx="383">
                  <c:v>44286</c:v>
                </c:pt>
                <c:pt idx="384">
                  <c:v>44316</c:v>
                </c:pt>
                <c:pt idx="385">
                  <c:v>44347</c:v>
                </c:pt>
                <c:pt idx="386">
                  <c:v>44377</c:v>
                </c:pt>
                <c:pt idx="387">
                  <c:v>44407</c:v>
                </c:pt>
                <c:pt idx="388">
                  <c:v>44439</c:v>
                </c:pt>
                <c:pt idx="389">
                  <c:v>44469</c:v>
                </c:pt>
                <c:pt idx="390">
                  <c:v>44498</c:v>
                </c:pt>
                <c:pt idx="391">
                  <c:v>44530</c:v>
                </c:pt>
                <c:pt idx="392">
                  <c:v>44561</c:v>
                </c:pt>
                <c:pt idx="393">
                  <c:v>44592</c:v>
                </c:pt>
                <c:pt idx="394">
                  <c:v>44620</c:v>
                </c:pt>
                <c:pt idx="395">
                  <c:v>44651</c:v>
                </c:pt>
                <c:pt idx="396">
                  <c:v>44680</c:v>
                </c:pt>
                <c:pt idx="397">
                  <c:v>44712</c:v>
                </c:pt>
                <c:pt idx="398">
                  <c:v>44742</c:v>
                </c:pt>
                <c:pt idx="399">
                  <c:v>44771</c:v>
                </c:pt>
                <c:pt idx="400">
                  <c:v>44804</c:v>
                </c:pt>
                <c:pt idx="401">
                  <c:v>44834</c:v>
                </c:pt>
                <c:pt idx="402">
                  <c:v>44865</c:v>
                </c:pt>
                <c:pt idx="403">
                  <c:v>44895</c:v>
                </c:pt>
                <c:pt idx="404">
                  <c:v>44925</c:v>
                </c:pt>
                <c:pt idx="405">
                  <c:v>44957</c:v>
                </c:pt>
                <c:pt idx="406">
                  <c:v>44985</c:v>
                </c:pt>
                <c:pt idx="407">
                  <c:v>45016</c:v>
                </c:pt>
                <c:pt idx="408">
                  <c:v>45044</c:v>
                </c:pt>
                <c:pt idx="409">
                  <c:v>45077</c:v>
                </c:pt>
                <c:pt idx="410">
                  <c:v>45107</c:v>
                </c:pt>
                <c:pt idx="411">
                  <c:v>45138</c:v>
                </c:pt>
                <c:pt idx="412">
                  <c:v>45169</c:v>
                </c:pt>
                <c:pt idx="413">
                  <c:v>45198</c:v>
                </c:pt>
              </c:numCache>
            </c:numRef>
          </c:cat>
          <c:val>
            <c:numRef>
              <c:f>'2 - International'!$Q$10:$Q$423</c:f>
              <c:numCache>
                <c:formatCode>0</c:formatCode>
                <c:ptCount val="414"/>
                <c:pt idx="0">
                  <c:v>91.963707729468624</c:v>
                </c:pt>
                <c:pt idx="1">
                  <c:v>91.963707729468624</c:v>
                </c:pt>
                <c:pt idx="2">
                  <c:v>91.963707729468624</c:v>
                </c:pt>
                <c:pt idx="3">
                  <c:v>91.963707729468624</c:v>
                </c:pt>
                <c:pt idx="4">
                  <c:v>91.963707729468624</c:v>
                </c:pt>
                <c:pt idx="5">
                  <c:v>91.963707729468624</c:v>
                </c:pt>
                <c:pt idx="6">
                  <c:v>91.963707729468624</c:v>
                </c:pt>
                <c:pt idx="7">
                  <c:v>91.963707729468624</c:v>
                </c:pt>
                <c:pt idx="8">
                  <c:v>91.963707729468624</c:v>
                </c:pt>
                <c:pt idx="9">
                  <c:v>91.963707729468624</c:v>
                </c:pt>
                <c:pt idx="10">
                  <c:v>91.963707729468624</c:v>
                </c:pt>
                <c:pt idx="11">
                  <c:v>91.963707729468624</c:v>
                </c:pt>
                <c:pt idx="12">
                  <c:v>91.963707729468624</c:v>
                </c:pt>
                <c:pt idx="13">
                  <c:v>91.963707729468624</c:v>
                </c:pt>
                <c:pt idx="14">
                  <c:v>91.963707729468624</c:v>
                </c:pt>
                <c:pt idx="15">
                  <c:v>91.963707729468624</c:v>
                </c:pt>
                <c:pt idx="16">
                  <c:v>91.963707729468624</c:v>
                </c:pt>
                <c:pt idx="17">
                  <c:v>91.963707729468624</c:v>
                </c:pt>
                <c:pt idx="18">
                  <c:v>91.963707729468624</c:v>
                </c:pt>
                <c:pt idx="19">
                  <c:v>91.963707729468624</c:v>
                </c:pt>
                <c:pt idx="20">
                  <c:v>91.963707729468624</c:v>
                </c:pt>
                <c:pt idx="21">
                  <c:v>91.963707729468624</c:v>
                </c:pt>
                <c:pt idx="22">
                  <c:v>91.963707729468624</c:v>
                </c:pt>
                <c:pt idx="23">
                  <c:v>91.963707729468624</c:v>
                </c:pt>
                <c:pt idx="24">
                  <c:v>91.963707729468624</c:v>
                </c:pt>
                <c:pt idx="25">
                  <c:v>91.963707729468624</c:v>
                </c:pt>
                <c:pt idx="26">
                  <c:v>91.963707729468624</c:v>
                </c:pt>
                <c:pt idx="27">
                  <c:v>91.963707729468624</c:v>
                </c:pt>
                <c:pt idx="28">
                  <c:v>91.963707729468624</c:v>
                </c:pt>
                <c:pt idx="29">
                  <c:v>91.963707729468624</c:v>
                </c:pt>
                <c:pt idx="30">
                  <c:v>91.963707729468624</c:v>
                </c:pt>
                <c:pt idx="31">
                  <c:v>91.963707729468624</c:v>
                </c:pt>
                <c:pt idx="32">
                  <c:v>91.963707729468624</c:v>
                </c:pt>
                <c:pt idx="33">
                  <c:v>91.963707729468624</c:v>
                </c:pt>
                <c:pt idx="34">
                  <c:v>91.963707729468624</c:v>
                </c:pt>
                <c:pt idx="35">
                  <c:v>91.963707729468624</c:v>
                </c:pt>
                <c:pt idx="36">
                  <c:v>91.963707729468624</c:v>
                </c:pt>
                <c:pt idx="37">
                  <c:v>91.963707729468624</c:v>
                </c:pt>
                <c:pt idx="38">
                  <c:v>91.963707729468624</c:v>
                </c:pt>
                <c:pt idx="39">
                  <c:v>91.963707729468624</c:v>
                </c:pt>
                <c:pt idx="40">
                  <c:v>91.963707729468624</c:v>
                </c:pt>
                <c:pt idx="41">
                  <c:v>91.963707729468624</c:v>
                </c:pt>
                <c:pt idx="42">
                  <c:v>91.963707729468624</c:v>
                </c:pt>
                <c:pt idx="43">
                  <c:v>91.963707729468624</c:v>
                </c:pt>
                <c:pt idx="44">
                  <c:v>91.963707729468624</c:v>
                </c:pt>
                <c:pt idx="45">
                  <c:v>91.963707729468624</c:v>
                </c:pt>
                <c:pt idx="46">
                  <c:v>91.963707729468624</c:v>
                </c:pt>
                <c:pt idx="47">
                  <c:v>91.963707729468624</c:v>
                </c:pt>
                <c:pt idx="48">
                  <c:v>91.963707729468624</c:v>
                </c:pt>
                <c:pt idx="49">
                  <c:v>91.963707729468624</c:v>
                </c:pt>
                <c:pt idx="50">
                  <c:v>91.963707729468624</c:v>
                </c:pt>
                <c:pt idx="51">
                  <c:v>91.963707729468624</c:v>
                </c:pt>
                <c:pt idx="52">
                  <c:v>91.963707729468624</c:v>
                </c:pt>
                <c:pt idx="53">
                  <c:v>91.963707729468624</c:v>
                </c:pt>
                <c:pt idx="54">
                  <c:v>91.963707729468624</c:v>
                </c:pt>
                <c:pt idx="55">
                  <c:v>91.963707729468624</c:v>
                </c:pt>
                <c:pt idx="56">
                  <c:v>91.963707729468624</c:v>
                </c:pt>
                <c:pt idx="57">
                  <c:v>91.963707729468624</c:v>
                </c:pt>
                <c:pt idx="58">
                  <c:v>91.963707729468624</c:v>
                </c:pt>
                <c:pt idx="59">
                  <c:v>91.963707729468624</c:v>
                </c:pt>
                <c:pt idx="60">
                  <c:v>91.963707729468624</c:v>
                </c:pt>
                <c:pt idx="61">
                  <c:v>91.963707729468624</c:v>
                </c:pt>
                <c:pt idx="62">
                  <c:v>91.963707729468624</c:v>
                </c:pt>
                <c:pt idx="63">
                  <c:v>91.963707729468624</c:v>
                </c:pt>
                <c:pt idx="64">
                  <c:v>91.963707729468624</c:v>
                </c:pt>
                <c:pt idx="65">
                  <c:v>91.963707729468624</c:v>
                </c:pt>
                <c:pt idx="66">
                  <c:v>91.963707729468624</c:v>
                </c:pt>
                <c:pt idx="67">
                  <c:v>91.963707729468624</c:v>
                </c:pt>
                <c:pt idx="68">
                  <c:v>91.963707729468624</c:v>
                </c:pt>
                <c:pt idx="69">
                  <c:v>91.963707729468624</c:v>
                </c:pt>
                <c:pt idx="70">
                  <c:v>91.963707729468624</c:v>
                </c:pt>
                <c:pt idx="71">
                  <c:v>91.963707729468624</c:v>
                </c:pt>
                <c:pt idx="72">
                  <c:v>91.963707729468624</c:v>
                </c:pt>
                <c:pt idx="73">
                  <c:v>91.963707729468624</c:v>
                </c:pt>
                <c:pt idx="74">
                  <c:v>91.963707729468624</c:v>
                </c:pt>
                <c:pt idx="75">
                  <c:v>91.963707729468624</c:v>
                </c:pt>
                <c:pt idx="76">
                  <c:v>91.963707729468624</c:v>
                </c:pt>
                <c:pt idx="77">
                  <c:v>91.963707729468624</c:v>
                </c:pt>
                <c:pt idx="78">
                  <c:v>91.963707729468624</c:v>
                </c:pt>
                <c:pt idx="79">
                  <c:v>91.963707729468624</c:v>
                </c:pt>
                <c:pt idx="80">
                  <c:v>91.963707729468624</c:v>
                </c:pt>
                <c:pt idx="81">
                  <c:v>91.963707729468624</c:v>
                </c:pt>
                <c:pt idx="82">
                  <c:v>91.963707729468624</c:v>
                </c:pt>
                <c:pt idx="83">
                  <c:v>91.963707729468624</c:v>
                </c:pt>
                <c:pt idx="84">
                  <c:v>91.963707729468624</c:v>
                </c:pt>
                <c:pt idx="85">
                  <c:v>91.963707729468624</c:v>
                </c:pt>
                <c:pt idx="86">
                  <c:v>91.963707729468624</c:v>
                </c:pt>
                <c:pt idx="87">
                  <c:v>91.963707729468624</c:v>
                </c:pt>
                <c:pt idx="88">
                  <c:v>91.963707729468624</c:v>
                </c:pt>
                <c:pt idx="89">
                  <c:v>91.963707729468624</c:v>
                </c:pt>
                <c:pt idx="90">
                  <c:v>91.963707729468624</c:v>
                </c:pt>
                <c:pt idx="91">
                  <c:v>91.963707729468624</c:v>
                </c:pt>
                <c:pt idx="92">
                  <c:v>91.963707729468624</c:v>
                </c:pt>
                <c:pt idx="93">
                  <c:v>91.963707729468624</c:v>
                </c:pt>
                <c:pt idx="94">
                  <c:v>91.963707729468624</c:v>
                </c:pt>
                <c:pt idx="95">
                  <c:v>91.963707729468624</c:v>
                </c:pt>
                <c:pt idx="96">
                  <c:v>91.963707729468624</c:v>
                </c:pt>
                <c:pt idx="97">
                  <c:v>91.963707729468624</c:v>
                </c:pt>
                <c:pt idx="98">
                  <c:v>91.963707729468624</c:v>
                </c:pt>
                <c:pt idx="99">
                  <c:v>91.963707729468624</c:v>
                </c:pt>
                <c:pt idx="100">
                  <c:v>91.963707729468624</c:v>
                </c:pt>
                <c:pt idx="101">
                  <c:v>91.963707729468624</c:v>
                </c:pt>
                <c:pt idx="102">
                  <c:v>91.963707729468624</c:v>
                </c:pt>
                <c:pt idx="103">
                  <c:v>91.963707729468624</c:v>
                </c:pt>
                <c:pt idx="104">
                  <c:v>91.963707729468624</c:v>
                </c:pt>
                <c:pt idx="105">
                  <c:v>91.963707729468624</c:v>
                </c:pt>
                <c:pt idx="106">
                  <c:v>91.963707729468624</c:v>
                </c:pt>
                <c:pt idx="107">
                  <c:v>91.963707729468624</c:v>
                </c:pt>
                <c:pt idx="108">
                  <c:v>91.963707729468624</c:v>
                </c:pt>
                <c:pt idx="109">
                  <c:v>91.963707729468624</c:v>
                </c:pt>
                <c:pt idx="110">
                  <c:v>91.963707729468624</c:v>
                </c:pt>
                <c:pt idx="111">
                  <c:v>91.963707729468624</c:v>
                </c:pt>
                <c:pt idx="112">
                  <c:v>91.963707729468624</c:v>
                </c:pt>
                <c:pt idx="113">
                  <c:v>91.963707729468624</c:v>
                </c:pt>
                <c:pt idx="114">
                  <c:v>91.963707729468624</c:v>
                </c:pt>
                <c:pt idx="115">
                  <c:v>91.963707729468624</c:v>
                </c:pt>
                <c:pt idx="116">
                  <c:v>91.963707729468624</c:v>
                </c:pt>
                <c:pt idx="117">
                  <c:v>91.963707729468624</c:v>
                </c:pt>
                <c:pt idx="118">
                  <c:v>91.963707729468624</c:v>
                </c:pt>
                <c:pt idx="119">
                  <c:v>91.963707729468624</c:v>
                </c:pt>
                <c:pt idx="120">
                  <c:v>91.963707729468624</c:v>
                </c:pt>
                <c:pt idx="121">
                  <c:v>91.963707729468624</c:v>
                </c:pt>
                <c:pt idx="122">
                  <c:v>91.963707729468624</c:v>
                </c:pt>
                <c:pt idx="123">
                  <c:v>91.963707729468624</c:v>
                </c:pt>
                <c:pt idx="124">
                  <c:v>91.963707729468624</c:v>
                </c:pt>
                <c:pt idx="125">
                  <c:v>91.963707729468624</c:v>
                </c:pt>
                <c:pt idx="126">
                  <c:v>91.963707729468624</c:v>
                </c:pt>
                <c:pt idx="127">
                  <c:v>91.963707729468624</c:v>
                </c:pt>
                <c:pt idx="128">
                  <c:v>91.963707729468624</c:v>
                </c:pt>
                <c:pt idx="129">
                  <c:v>91.963707729468624</c:v>
                </c:pt>
                <c:pt idx="130">
                  <c:v>91.963707729468624</c:v>
                </c:pt>
                <c:pt idx="131">
                  <c:v>91.963707729468624</c:v>
                </c:pt>
                <c:pt idx="132">
                  <c:v>91.963707729468624</c:v>
                </c:pt>
                <c:pt idx="133">
                  <c:v>91.963707729468624</c:v>
                </c:pt>
                <c:pt idx="134">
                  <c:v>91.963707729468624</c:v>
                </c:pt>
                <c:pt idx="135">
                  <c:v>91.963707729468624</c:v>
                </c:pt>
                <c:pt idx="136">
                  <c:v>91.963707729468624</c:v>
                </c:pt>
                <c:pt idx="137">
                  <c:v>91.963707729468624</c:v>
                </c:pt>
                <c:pt idx="138">
                  <c:v>91.963707729468624</c:v>
                </c:pt>
                <c:pt idx="139">
                  <c:v>91.963707729468624</c:v>
                </c:pt>
                <c:pt idx="140">
                  <c:v>91.963707729468624</c:v>
                </c:pt>
                <c:pt idx="141">
                  <c:v>91.963707729468624</c:v>
                </c:pt>
                <c:pt idx="142">
                  <c:v>91.963707729468624</c:v>
                </c:pt>
                <c:pt idx="143">
                  <c:v>91.963707729468624</c:v>
                </c:pt>
                <c:pt idx="144">
                  <c:v>91.963707729468624</c:v>
                </c:pt>
                <c:pt idx="145">
                  <c:v>91.963707729468624</c:v>
                </c:pt>
                <c:pt idx="146">
                  <c:v>91.963707729468624</c:v>
                </c:pt>
                <c:pt idx="147">
                  <c:v>91.963707729468624</c:v>
                </c:pt>
                <c:pt idx="148">
                  <c:v>91.963707729468624</c:v>
                </c:pt>
                <c:pt idx="149">
                  <c:v>91.963707729468624</c:v>
                </c:pt>
                <c:pt idx="150">
                  <c:v>91.963707729468624</c:v>
                </c:pt>
                <c:pt idx="151">
                  <c:v>91.963707729468624</c:v>
                </c:pt>
                <c:pt idx="152">
                  <c:v>91.963707729468624</c:v>
                </c:pt>
                <c:pt idx="153">
                  <c:v>91.963707729468624</c:v>
                </c:pt>
                <c:pt idx="154">
                  <c:v>91.963707729468624</c:v>
                </c:pt>
                <c:pt idx="155">
                  <c:v>91.963707729468624</c:v>
                </c:pt>
                <c:pt idx="156">
                  <c:v>91.963707729468624</c:v>
                </c:pt>
                <c:pt idx="157">
                  <c:v>91.963707729468624</c:v>
                </c:pt>
                <c:pt idx="158">
                  <c:v>91.963707729468624</c:v>
                </c:pt>
                <c:pt idx="159">
                  <c:v>91.963707729468624</c:v>
                </c:pt>
                <c:pt idx="160">
                  <c:v>91.963707729468624</c:v>
                </c:pt>
                <c:pt idx="161">
                  <c:v>91.963707729468624</c:v>
                </c:pt>
                <c:pt idx="162">
                  <c:v>91.963707729468624</c:v>
                </c:pt>
                <c:pt idx="163">
                  <c:v>91.963707729468624</c:v>
                </c:pt>
                <c:pt idx="164">
                  <c:v>91.963707729468624</c:v>
                </c:pt>
                <c:pt idx="165">
                  <c:v>91.963707729468624</c:v>
                </c:pt>
                <c:pt idx="166">
                  <c:v>91.963707729468624</c:v>
                </c:pt>
                <c:pt idx="167">
                  <c:v>91.963707729468624</c:v>
                </c:pt>
                <c:pt idx="168">
                  <c:v>91.963707729468624</c:v>
                </c:pt>
                <c:pt idx="169">
                  <c:v>91.963707729468624</c:v>
                </c:pt>
                <c:pt idx="170">
                  <c:v>91.963707729468624</c:v>
                </c:pt>
                <c:pt idx="171">
                  <c:v>91.963707729468624</c:v>
                </c:pt>
                <c:pt idx="172">
                  <c:v>91.963707729468624</c:v>
                </c:pt>
                <c:pt idx="173">
                  <c:v>91.963707729468624</c:v>
                </c:pt>
                <c:pt idx="174">
                  <c:v>91.963707729468624</c:v>
                </c:pt>
                <c:pt idx="175">
                  <c:v>91.963707729468624</c:v>
                </c:pt>
                <c:pt idx="176">
                  <c:v>91.963707729468624</c:v>
                </c:pt>
                <c:pt idx="177">
                  <c:v>91.963707729468624</c:v>
                </c:pt>
                <c:pt idx="178">
                  <c:v>91.963707729468624</c:v>
                </c:pt>
                <c:pt idx="179">
                  <c:v>91.963707729468624</c:v>
                </c:pt>
                <c:pt idx="180">
                  <c:v>91.963707729468624</c:v>
                </c:pt>
                <c:pt idx="181">
                  <c:v>91.963707729468624</c:v>
                </c:pt>
                <c:pt idx="182">
                  <c:v>91.963707729468624</c:v>
                </c:pt>
                <c:pt idx="183">
                  <c:v>91.963707729468624</c:v>
                </c:pt>
                <c:pt idx="184">
                  <c:v>91.963707729468624</c:v>
                </c:pt>
                <c:pt idx="185">
                  <c:v>91.963707729468624</c:v>
                </c:pt>
                <c:pt idx="186">
                  <c:v>91.963707729468624</c:v>
                </c:pt>
                <c:pt idx="187">
                  <c:v>91.963707729468624</c:v>
                </c:pt>
                <c:pt idx="188">
                  <c:v>91.963707729468624</c:v>
                </c:pt>
                <c:pt idx="189">
                  <c:v>91.963707729468624</c:v>
                </c:pt>
                <c:pt idx="190">
                  <c:v>91.963707729468624</c:v>
                </c:pt>
                <c:pt idx="191">
                  <c:v>91.963707729468624</c:v>
                </c:pt>
                <c:pt idx="192">
                  <c:v>91.963707729468624</c:v>
                </c:pt>
                <c:pt idx="193">
                  <c:v>91.963707729468624</c:v>
                </c:pt>
                <c:pt idx="194">
                  <c:v>91.963707729468624</c:v>
                </c:pt>
                <c:pt idx="195">
                  <c:v>91.963707729468624</c:v>
                </c:pt>
                <c:pt idx="196">
                  <c:v>91.963707729468624</c:v>
                </c:pt>
                <c:pt idx="197">
                  <c:v>91.963707729468624</c:v>
                </c:pt>
                <c:pt idx="198">
                  <c:v>91.963707729468624</c:v>
                </c:pt>
                <c:pt idx="199">
                  <c:v>91.963707729468624</c:v>
                </c:pt>
                <c:pt idx="200">
                  <c:v>91.963707729468624</c:v>
                </c:pt>
                <c:pt idx="201">
                  <c:v>91.963707729468624</c:v>
                </c:pt>
                <c:pt idx="202">
                  <c:v>91.963707729468624</c:v>
                </c:pt>
                <c:pt idx="203">
                  <c:v>91.963707729468624</c:v>
                </c:pt>
                <c:pt idx="204">
                  <c:v>91.963707729468624</c:v>
                </c:pt>
                <c:pt idx="205">
                  <c:v>91.963707729468624</c:v>
                </c:pt>
                <c:pt idx="206">
                  <c:v>91.963707729468624</c:v>
                </c:pt>
                <c:pt idx="207">
                  <c:v>91.963707729468624</c:v>
                </c:pt>
                <c:pt idx="208">
                  <c:v>91.963707729468624</c:v>
                </c:pt>
                <c:pt idx="209">
                  <c:v>91.963707729468624</c:v>
                </c:pt>
                <c:pt idx="210">
                  <c:v>91.963707729468624</c:v>
                </c:pt>
                <c:pt idx="211">
                  <c:v>91.963707729468624</c:v>
                </c:pt>
                <c:pt idx="212">
                  <c:v>91.963707729468624</c:v>
                </c:pt>
                <c:pt idx="213">
                  <c:v>91.963707729468624</c:v>
                </c:pt>
                <c:pt idx="214">
                  <c:v>91.963707729468624</c:v>
                </c:pt>
                <c:pt idx="215">
                  <c:v>91.963707729468624</c:v>
                </c:pt>
                <c:pt idx="216">
                  <c:v>91.963707729468624</c:v>
                </c:pt>
                <c:pt idx="217">
                  <c:v>91.963707729468624</c:v>
                </c:pt>
                <c:pt idx="218">
                  <c:v>91.963707729468624</c:v>
                </c:pt>
                <c:pt idx="219">
                  <c:v>91.963707729468624</c:v>
                </c:pt>
                <c:pt idx="220">
                  <c:v>91.963707729468624</c:v>
                </c:pt>
                <c:pt idx="221">
                  <c:v>91.963707729468624</c:v>
                </c:pt>
                <c:pt idx="222">
                  <c:v>91.963707729468624</c:v>
                </c:pt>
                <c:pt idx="223">
                  <c:v>91.963707729468624</c:v>
                </c:pt>
                <c:pt idx="224">
                  <c:v>91.963707729468624</c:v>
                </c:pt>
                <c:pt idx="225">
                  <c:v>91.963707729468624</c:v>
                </c:pt>
                <c:pt idx="226">
                  <c:v>91.963707729468624</c:v>
                </c:pt>
                <c:pt idx="227">
                  <c:v>91.963707729468624</c:v>
                </c:pt>
                <c:pt idx="228">
                  <c:v>91.963707729468624</c:v>
                </c:pt>
                <c:pt idx="229">
                  <c:v>91.963707729468624</c:v>
                </c:pt>
                <c:pt idx="230">
                  <c:v>91.963707729468624</c:v>
                </c:pt>
                <c:pt idx="231">
                  <c:v>91.963707729468624</c:v>
                </c:pt>
                <c:pt idx="232">
                  <c:v>91.963707729468624</c:v>
                </c:pt>
                <c:pt idx="233">
                  <c:v>91.963707729468624</c:v>
                </c:pt>
                <c:pt idx="234">
                  <c:v>91.963707729468624</c:v>
                </c:pt>
                <c:pt idx="235">
                  <c:v>91.963707729468624</c:v>
                </c:pt>
                <c:pt idx="236">
                  <c:v>91.963707729468624</c:v>
                </c:pt>
                <c:pt idx="237">
                  <c:v>91.963707729468624</c:v>
                </c:pt>
                <c:pt idx="238">
                  <c:v>91.963707729468624</c:v>
                </c:pt>
                <c:pt idx="239">
                  <c:v>91.963707729468624</c:v>
                </c:pt>
                <c:pt idx="240">
                  <c:v>91.963707729468624</c:v>
                </c:pt>
                <c:pt idx="241">
                  <c:v>91.963707729468624</c:v>
                </c:pt>
                <c:pt idx="242">
                  <c:v>91.963707729468624</c:v>
                </c:pt>
                <c:pt idx="243">
                  <c:v>91.963707729468624</c:v>
                </c:pt>
                <c:pt idx="244">
                  <c:v>91.963707729468624</c:v>
                </c:pt>
                <c:pt idx="245">
                  <c:v>91.963707729468624</c:v>
                </c:pt>
                <c:pt idx="246">
                  <c:v>91.963707729468624</c:v>
                </c:pt>
                <c:pt idx="247">
                  <c:v>91.963707729468624</c:v>
                </c:pt>
                <c:pt idx="248">
                  <c:v>91.963707729468624</c:v>
                </c:pt>
                <c:pt idx="249">
                  <c:v>91.963707729468624</c:v>
                </c:pt>
                <c:pt idx="250">
                  <c:v>91.963707729468624</c:v>
                </c:pt>
                <c:pt idx="251">
                  <c:v>91.963707729468624</c:v>
                </c:pt>
                <c:pt idx="252">
                  <c:v>91.963707729468624</c:v>
                </c:pt>
                <c:pt idx="253">
                  <c:v>91.963707729468624</c:v>
                </c:pt>
                <c:pt idx="254">
                  <c:v>91.963707729468624</c:v>
                </c:pt>
                <c:pt idx="255">
                  <c:v>91.963707729468624</c:v>
                </c:pt>
                <c:pt idx="256">
                  <c:v>91.963707729468624</c:v>
                </c:pt>
                <c:pt idx="257">
                  <c:v>91.963707729468624</c:v>
                </c:pt>
                <c:pt idx="258">
                  <c:v>91.963707729468624</c:v>
                </c:pt>
                <c:pt idx="259">
                  <c:v>91.963707729468624</c:v>
                </c:pt>
                <c:pt idx="260">
                  <c:v>91.963707729468624</c:v>
                </c:pt>
                <c:pt idx="261">
                  <c:v>91.963707729468624</c:v>
                </c:pt>
                <c:pt idx="262">
                  <c:v>91.963707729468624</c:v>
                </c:pt>
                <c:pt idx="263">
                  <c:v>91.963707729468624</c:v>
                </c:pt>
                <c:pt idx="264">
                  <c:v>91.963707729468624</c:v>
                </c:pt>
                <c:pt idx="265">
                  <c:v>91.963707729468624</c:v>
                </c:pt>
                <c:pt idx="266">
                  <c:v>91.963707729468624</c:v>
                </c:pt>
                <c:pt idx="267">
                  <c:v>91.963707729468624</c:v>
                </c:pt>
                <c:pt idx="268">
                  <c:v>91.963707729468624</c:v>
                </c:pt>
                <c:pt idx="269">
                  <c:v>91.963707729468624</c:v>
                </c:pt>
                <c:pt idx="270">
                  <c:v>91.963707729468624</c:v>
                </c:pt>
                <c:pt idx="271">
                  <c:v>91.963707729468624</c:v>
                </c:pt>
                <c:pt idx="272">
                  <c:v>91.963707729468624</c:v>
                </c:pt>
                <c:pt idx="273">
                  <c:v>91.963707729468624</c:v>
                </c:pt>
                <c:pt idx="274">
                  <c:v>91.963707729468624</c:v>
                </c:pt>
                <c:pt idx="275">
                  <c:v>91.963707729468624</c:v>
                </c:pt>
                <c:pt idx="276">
                  <c:v>91.963707729468624</c:v>
                </c:pt>
                <c:pt idx="277">
                  <c:v>91.963707729468624</c:v>
                </c:pt>
                <c:pt idx="278">
                  <c:v>91.963707729468624</c:v>
                </c:pt>
                <c:pt idx="279">
                  <c:v>91.963707729468624</c:v>
                </c:pt>
                <c:pt idx="280">
                  <c:v>91.963707729468624</c:v>
                </c:pt>
                <c:pt idx="281">
                  <c:v>91.963707729468624</c:v>
                </c:pt>
                <c:pt idx="282">
                  <c:v>91.963707729468624</c:v>
                </c:pt>
                <c:pt idx="283">
                  <c:v>91.963707729468624</c:v>
                </c:pt>
                <c:pt idx="284">
                  <c:v>91.963707729468624</c:v>
                </c:pt>
                <c:pt idx="285">
                  <c:v>91.963707729468624</c:v>
                </c:pt>
                <c:pt idx="286">
                  <c:v>91.963707729468624</c:v>
                </c:pt>
                <c:pt idx="287">
                  <c:v>91.963707729468624</c:v>
                </c:pt>
                <c:pt idx="288">
                  <c:v>91.963707729468624</c:v>
                </c:pt>
                <c:pt idx="289">
                  <c:v>91.963707729468624</c:v>
                </c:pt>
                <c:pt idx="290">
                  <c:v>91.963707729468624</c:v>
                </c:pt>
                <c:pt idx="291">
                  <c:v>91.963707729468624</c:v>
                </c:pt>
                <c:pt idx="292">
                  <c:v>91.963707729468624</c:v>
                </c:pt>
                <c:pt idx="293">
                  <c:v>91.963707729468624</c:v>
                </c:pt>
                <c:pt idx="294">
                  <c:v>91.963707729468624</c:v>
                </c:pt>
                <c:pt idx="295">
                  <c:v>91.963707729468624</c:v>
                </c:pt>
                <c:pt idx="296">
                  <c:v>91.963707729468624</c:v>
                </c:pt>
                <c:pt idx="297">
                  <c:v>91.963707729468624</c:v>
                </c:pt>
                <c:pt idx="298">
                  <c:v>91.963707729468624</c:v>
                </c:pt>
                <c:pt idx="299">
                  <c:v>91.963707729468624</c:v>
                </c:pt>
                <c:pt idx="300">
                  <c:v>91.963707729468624</c:v>
                </c:pt>
                <c:pt idx="301">
                  <c:v>91.963707729468624</c:v>
                </c:pt>
                <c:pt idx="302">
                  <c:v>91.963707729468624</c:v>
                </c:pt>
                <c:pt idx="303">
                  <c:v>91.963707729468624</c:v>
                </c:pt>
                <c:pt idx="304">
                  <c:v>91.963707729468624</c:v>
                </c:pt>
                <c:pt idx="305">
                  <c:v>91.963707729468624</c:v>
                </c:pt>
                <c:pt idx="306">
                  <c:v>91.963707729468624</c:v>
                </c:pt>
                <c:pt idx="307">
                  <c:v>91.963707729468624</c:v>
                </c:pt>
                <c:pt idx="308">
                  <c:v>91.963707729468624</c:v>
                </c:pt>
                <c:pt idx="309">
                  <c:v>91.963707729468624</c:v>
                </c:pt>
                <c:pt idx="310">
                  <c:v>91.963707729468624</c:v>
                </c:pt>
                <c:pt idx="311">
                  <c:v>91.963707729468624</c:v>
                </c:pt>
                <c:pt idx="312">
                  <c:v>91.963707729468624</c:v>
                </c:pt>
                <c:pt idx="313">
                  <c:v>91.963707729468624</c:v>
                </c:pt>
                <c:pt idx="314">
                  <c:v>91.963707729468624</c:v>
                </c:pt>
                <c:pt idx="315">
                  <c:v>91.963707729468624</c:v>
                </c:pt>
                <c:pt idx="316">
                  <c:v>91.963707729468624</c:v>
                </c:pt>
                <c:pt idx="317">
                  <c:v>91.963707729468624</c:v>
                </c:pt>
                <c:pt idx="318">
                  <c:v>91.963707729468624</c:v>
                </c:pt>
                <c:pt idx="319">
                  <c:v>91.963707729468624</c:v>
                </c:pt>
                <c:pt idx="320">
                  <c:v>91.963707729468624</c:v>
                </c:pt>
                <c:pt idx="321">
                  <c:v>91.963707729468624</c:v>
                </c:pt>
                <c:pt idx="322">
                  <c:v>91.963707729468624</c:v>
                </c:pt>
                <c:pt idx="323">
                  <c:v>91.963707729468624</c:v>
                </c:pt>
                <c:pt idx="324">
                  <c:v>91.963707729468624</c:v>
                </c:pt>
                <c:pt idx="325">
                  <c:v>91.963707729468624</c:v>
                </c:pt>
                <c:pt idx="326">
                  <c:v>91.963707729468624</c:v>
                </c:pt>
                <c:pt idx="327">
                  <c:v>91.963707729468624</c:v>
                </c:pt>
                <c:pt idx="328">
                  <c:v>91.963707729468624</c:v>
                </c:pt>
                <c:pt idx="329">
                  <c:v>91.963707729468624</c:v>
                </c:pt>
                <c:pt idx="330">
                  <c:v>91.963707729468624</c:v>
                </c:pt>
                <c:pt idx="331">
                  <c:v>91.963707729468624</c:v>
                </c:pt>
                <c:pt idx="332">
                  <c:v>91.963707729468624</c:v>
                </c:pt>
                <c:pt idx="333">
                  <c:v>91.963707729468624</c:v>
                </c:pt>
                <c:pt idx="334">
                  <c:v>91.963707729468624</c:v>
                </c:pt>
                <c:pt idx="335">
                  <c:v>91.963707729468624</c:v>
                </c:pt>
                <c:pt idx="336">
                  <c:v>91.963707729468624</c:v>
                </c:pt>
                <c:pt idx="337">
                  <c:v>91.963707729468624</c:v>
                </c:pt>
                <c:pt idx="338">
                  <c:v>91.963707729468624</c:v>
                </c:pt>
                <c:pt idx="339">
                  <c:v>91.963707729468624</c:v>
                </c:pt>
                <c:pt idx="340">
                  <c:v>91.963707729468624</c:v>
                </c:pt>
                <c:pt idx="341">
                  <c:v>91.963707729468624</c:v>
                </c:pt>
                <c:pt idx="342">
                  <c:v>91.963707729468624</c:v>
                </c:pt>
                <c:pt idx="343">
                  <c:v>91.963707729468624</c:v>
                </c:pt>
                <c:pt idx="344">
                  <c:v>91.963707729468624</c:v>
                </c:pt>
                <c:pt idx="345">
                  <c:v>91.963707729468624</c:v>
                </c:pt>
                <c:pt idx="346">
                  <c:v>91.963707729468624</c:v>
                </c:pt>
                <c:pt idx="347">
                  <c:v>91.963707729468624</c:v>
                </c:pt>
                <c:pt idx="348">
                  <c:v>91.963707729468624</c:v>
                </c:pt>
                <c:pt idx="349">
                  <c:v>91.963707729468624</c:v>
                </c:pt>
                <c:pt idx="350">
                  <c:v>91.963707729468624</c:v>
                </c:pt>
                <c:pt idx="351">
                  <c:v>91.963707729468624</c:v>
                </c:pt>
                <c:pt idx="352">
                  <c:v>91.963707729468624</c:v>
                </c:pt>
                <c:pt idx="353">
                  <c:v>91.963707729468624</c:v>
                </c:pt>
                <c:pt idx="354">
                  <c:v>91.963707729468624</c:v>
                </c:pt>
                <c:pt idx="355">
                  <c:v>91.963707729468624</c:v>
                </c:pt>
                <c:pt idx="356">
                  <c:v>91.963707729468624</c:v>
                </c:pt>
                <c:pt idx="357">
                  <c:v>91.963707729468624</c:v>
                </c:pt>
                <c:pt idx="358">
                  <c:v>91.963707729468624</c:v>
                </c:pt>
                <c:pt idx="359">
                  <c:v>91.963707729468624</c:v>
                </c:pt>
                <c:pt idx="360">
                  <c:v>91.963707729468624</c:v>
                </c:pt>
                <c:pt idx="361">
                  <c:v>91.963707729468624</c:v>
                </c:pt>
                <c:pt idx="362">
                  <c:v>91.963707729468624</c:v>
                </c:pt>
                <c:pt idx="363">
                  <c:v>91.963707729468624</c:v>
                </c:pt>
                <c:pt idx="364">
                  <c:v>91.963707729468624</c:v>
                </c:pt>
                <c:pt idx="365">
                  <c:v>91.963707729468624</c:v>
                </c:pt>
                <c:pt idx="366">
                  <c:v>91.963707729468624</c:v>
                </c:pt>
                <c:pt idx="367">
                  <c:v>91.963707729468624</c:v>
                </c:pt>
                <c:pt idx="368">
                  <c:v>91.963707729468624</c:v>
                </c:pt>
                <c:pt idx="369">
                  <c:v>91.963707729468624</c:v>
                </c:pt>
                <c:pt idx="370">
                  <c:v>91.963707729468624</c:v>
                </c:pt>
                <c:pt idx="371">
                  <c:v>91.963707729468624</c:v>
                </c:pt>
                <c:pt idx="372">
                  <c:v>91.963707729468624</c:v>
                </c:pt>
                <c:pt idx="373">
                  <c:v>91.963707729468624</c:v>
                </c:pt>
                <c:pt idx="374">
                  <c:v>91.963707729468624</c:v>
                </c:pt>
                <c:pt idx="375">
                  <c:v>91.963707729468624</c:v>
                </c:pt>
                <c:pt idx="376">
                  <c:v>91.963707729468624</c:v>
                </c:pt>
                <c:pt idx="377">
                  <c:v>91.963707729468624</c:v>
                </c:pt>
                <c:pt idx="378">
                  <c:v>91.963707729468624</c:v>
                </c:pt>
                <c:pt idx="379">
                  <c:v>91.963707729468624</c:v>
                </c:pt>
                <c:pt idx="380">
                  <c:v>91.963707729468624</c:v>
                </c:pt>
                <c:pt idx="381">
                  <c:v>91.963707729468624</c:v>
                </c:pt>
                <c:pt idx="382">
                  <c:v>91.963707729468624</c:v>
                </c:pt>
                <c:pt idx="383">
                  <c:v>91.963707729468624</c:v>
                </c:pt>
                <c:pt idx="384">
                  <c:v>91.963707729468624</c:v>
                </c:pt>
                <c:pt idx="385">
                  <c:v>91.963707729468624</c:v>
                </c:pt>
                <c:pt idx="386">
                  <c:v>91.963707729468624</c:v>
                </c:pt>
                <c:pt idx="387">
                  <c:v>91.963707729468624</c:v>
                </c:pt>
                <c:pt idx="388">
                  <c:v>91.963707729468624</c:v>
                </c:pt>
                <c:pt idx="389">
                  <c:v>91.963707729468624</c:v>
                </c:pt>
                <c:pt idx="390">
                  <c:v>91.963707729468624</c:v>
                </c:pt>
                <c:pt idx="391">
                  <c:v>91.963707729468624</c:v>
                </c:pt>
                <c:pt idx="392">
                  <c:v>91.963707729468624</c:v>
                </c:pt>
                <c:pt idx="393">
                  <c:v>91.963707729468624</c:v>
                </c:pt>
                <c:pt idx="394">
                  <c:v>91.963707729468624</c:v>
                </c:pt>
                <c:pt idx="395">
                  <c:v>91.963707729468624</c:v>
                </c:pt>
                <c:pt idx="396">
                  <c:v>91.963707729468624</c:v>
                </c:pt>
                <c:pt idx="397">
                  <c:v>91.963707729468624</c:v>
                </c:pt>
                <c:pt idx="398">
                  <c:v>91.963707729468624</c:v>
                </c:pt>
                <c:pt idx="399">
                  <c:v>91.963707729468624</c:v>
                </c:pt>
                <c:pt idx="400">
                  <c:v>91.963707729468624</c:v>
                </c:pt>
                <c:pt idx="401">
                  <c:v>91.963707729468624</c:v>
                </c:pt>
                <c:pt idx="402">
                  <c:v>91.963707729468624</c:v>
                </c:pt>
                <c:pt idx="403">
                  <c:v>91.963707729468624</c:v>
                </c:pt>
                <c:pt idx="404">
                  <c:v>91.963707729468624</c:v>
                </c:pt>
                <c:pt idx="405">
                  <c:v>91.963707729468624</c:v>
                </c:pt>
                <c:pt idx="406">
                  <c:v>91.963707729468624</c:v>
                </c:pt>
                <c:pt idx="407">
                  <c:v>91.963707729468624</c:v>
                </c:pt>
                <c:pt idx="408">
                  <c:v>91.963707729468624</c:v>
                </c:pt>
                <c:pt idx="409">
                  <c:v>91.963707729468624</c:v>
                </c:pt>
                <c:pt idx="410">
                  <c:v>91.963707729468624</c:v>
                </c:pt>
                <c:pt idx="411">
                  <c:v>91.963707729468624</c:v>
                </c:pt>
                <c:pt idx="412">
                  <c:v>91.963707729468624</c:v>
                </c:pt>
                <c:pt idx="413">
                  <c:v>91.963707729468624</c:v>
                </c:pt>
              </c:numCache>
            </c:numRef>
          </c:val>
          <c:smooth val="0"/>
          <c:extLst>
            <c:ext xmlns:c16="http://schemas.microsoft.com/office/drawing/2014/chart" uri="{C3380CC4-5D6E-409C-BE32-E72D297353CC}">
              <c16:uniqueId val="{00000001-55CD-4738-8C27-65D183C69C1D}"/>
            </c:ext>
          </c:extLst>
        </c:ser>
        <c:dLbls>
          <c:showLegendKey val="0"/>
          <c:showVal val="0"/>
          <c:showCatName val="0"/>
          <c:showSerName val="0"/>
          <c:showPercent val="0"/>
          <c:showBubbleSize val="0"/>
        </c:dLbls>
        <c:marker val="1"/>
        <c:smooth val="0"/>
        <c:axId val="2057547344"/>
        <c:axId val="2057550256"/>
      </c:lineChart>
      <c:dateAx>
        <c:axId val="205754734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50256"/>
        <c:crosses val="autoZero"/>
        <c:auto val="1"/>
        <c:lblOffset val="100"/>
        <c:baseTimeUnit val="months"/>
        <c:majorUnit val="12"/>
        <c:majorTimeUnit val="months"/>
      </c:dateAx>
      <c:valAx>
        <c:axId val="2057550256"/>
        <c:scaling>
          <c:orientation val="minMax"/>
          <c:max val="119.9"/>
          <c:min val="6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b="1"/>
                  <a:t>U.S. Dollar</a:t>
                </a:r>
                <a:r>
                  <a:rPr lang="en-US" b="1" baseline="0"/>
                  <a:t> Index</a:t>
                </a:r>
                <a:endParaRPr lang="en-US" b="1"/>
              </a:p>
            </c:rich>
          </c:tx>
          <c:layout>
            <c:manualLayout>
              <c:xMode val="edge"/>
              <c:yMode val="edge"/>
              <c:x val="5.7982931331659058E-3"/>
              <c:y val="0.344689463332422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57547344"/>
        <c:crosses val="autoZero"/>
        <c:crossBetween val="between"/>
      </c:valAx>
      <c:spPr>
        <a:noFill/>
        <a:ln>
          <a:noFill/>
        </a:ln>
        <a:effectLst/>
      </c:spPr>
    </c:plotArea>
    <c:legend>
      <c:legendPos val="r"/>
      <c:layout>
        <c:manualLayout>
          <c:xMode val="edge"/>
          <c:yMode val="edge"/>
          <c:x val="7.963088580142022E-2"/>
          <c:y val="2.9963921297381936E-2"/>
          <c:w val="0.25963613857122408"/>
          <c:h val="7.64026384877893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0.2269</cdr:x>
      <cdr:y>0.31429</cdr:y>
    </cdr:from>
    <cdr:to>
      <cdr:x>0.27212</cdr:x>
      <cdr:y>0.48398</cdr:y>
    </cdr:to>
    <cdr:cxnSp macro="">
      <cdr:nvCxnSpPr>
        <cdr:cNvPr id="2" name="Straight Arrow Connector 1">
          <a:extLst xmlns:a="http://schemas.openxmlformats.org/drawingml/2006/main">
            <a:ext uri="{FF2B5EF4-FFF2-40B4-BE49-F238E27FC236}">
              <a16:creationId xmlns:a16="http://schemas.microsoft.com/office/drawing/2014/main" id="{943CF270-841D-4C0E-88D7-ADBA4C0C5981}"/>
            </a:ext>
          </a:extLst>
        </cdr:cNvPr>
        <cdr:cNvCxnSpPr/>
      </cdr:nvCxnSpPr>
      <cdr:spPr>
        <a:xfrm xmlns:a="http://schemas.openxmlformats.org/drawingml/2006/main">
          <a:off x="1830070" y="1515821"/>
          <a:ext cx="364716" cy="818426"/>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0.67149</cdr:x>
      <cdr:y>0.39302</cdr:y>
    </cdr:from>
    <cdr:to>
      <cdr:x>0.74061</cdr:x>
      <cdr:y>0.57493</cdr:y>
    </cdr:to>
    <cdr:cxnSp macro="">
      <cdr:nvCxnSpPr>
        <cdr:cNvPr id="3" name="Straight Arrow Connector 2">
          <a:extLst xmlns:a="http://schemas.openxmlformats.org/drawingml/2006/main">
            <a:ext uri="{FF2B5EF4-FFF2-40B4-BE49-F238E27FC236}">
              <a16:creationId xmlns:a16="http://schemas.microsoft.com/office/drawing/2014/main" id="{CCECDEDD-600F-4D0E-BE7D-C4BEDA13A31F}"/>
            </a:ext>
          </a:extLst>
        </cdr:cNvPr>
        <cdr:cNvCxnSpPr/>
      </cdr:nvCxnSpPr>
      <cdr:spPr>
        <a:xfrm xmlns:a="http://schemas.openxmlformats.org/drawingml/2006/main">
          <a:off x="5415850" y="1895541"/>
          <a:ext cx="557477" cy="877364"/>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0.43668</cdr:x>
      <cdr:y>0.09567</cdr:y>
    </cdr:from>
    <cdr:to>
      <cdr:x>0.47376</cdr:x>
      <cdr:y>0.13232</cdr:y>
    </cdr:to>
    <cdr:cxnSp macro="">
      <cdr:nvCxnSpPr>
        <cdr:cNvPr id="4" name="Straight Arrow Connector 3">
          <a:extLst xmlns:a="http://schemas.openxmlformats.org/drawingml/2006/main">
            <a:ext uri="{FF2B5EF4-FFF2-40B4-BE49-F238E27FC236}">
              <a16:creationId xmlns:a16="http://schemas.microsoft.com/office/drawing/2014/main" id="{FECBEC00-547D-48C7-9363-7D11D3B15D16}"/>
            </a:ext>
          </a:extLst>
        </cdr:cNvPr>
        <cdr:cNvCxnSpPr/>
      </cdr:nvCxnSpPr>
      <cdr:spPr>
        <a:xfrm xmlns:a="http://schemas.openxmlformats.org/drawingml/2006/main" flipH="1">
          <a:off x="3521970" y="461402"/>
          <a:ext cx="299063" cy="176765"/>
        </a:xfrm>
        <a:prstGeom xmlns:a="http://schemas.openxmlformats.org/drawingml/2006/main" prst="straightConnector1">
          <a:avLst/>
        </a:prstGeom>
        <a:ln xmlns:a="http://schemas.openxmlformats.org/drawingml/2006/main" w="12700">
          <a:solidFill>
            <a:srgbClr val="F8696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0.14235</cdr:x>
      <cdr:y>0.20362</cdr:y>
    </cdr:from>
    <cdr:to>
      <cdr:x>0.31113</cdr:x>
      <cdr:y>0.32191</cdr:y>
    </cdr:to>
    <cdr:sp macro="" textlink="">
      <cdr:nvSpPr>
        <cdr:cNvPr id="5" name="TextBox 10">
          <a:extLst xmlns:a="http://schemas.openxmlformats.org/drawingml/2006/main">
            <a:ext uri="{FF2B5EF4-FFF2-40B4-BE49-F238E27FC236}">
              <a16:creationId xmlns:a16="http://schemas.microsoft.com/office/drawing/2014/main" id="{4218289A-DEBB-4DC8-A7E5-5F77235B2A1F}"/>
            </a:ext>
          </a:extLst>
        </cdr:cNvPr>
        <cdr:cNvSpPr txBox="1"/>
      </cdr:nvSpPr>
      <cdr:spPr>
        <a:xfrm xmlns:a="http://schemas.openxmlformats.org/drawingml/2006/main">
          <a:off x="1148143" y="982052"/>
          <a:ext cx="1361272" cy="57052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U.S. Tech Bubble </a:t>
          </a:r>
          <a:r>
            <a:rPr lang="en-US" sz="800" baseline="0" dirty="0">
              <a:solidFill>
                <a:schemeClr val="tx1">
                  <a:lumMod val="65000"/>
                  <a:lumOff val="35000"/>
                </a:schemeClr>
              </a:solidFill>
              <a:latin typeface="Century Gothic" panose="020B0502020202020204" pitchFamily="34" charset="0"/>
            </a:rPr>
            <a:t>attracts international investors to USD assets</a:t>
          </a:r>
          <a:endParaRPr lang="en-US" sz="800" dirty="0">
            <a:solidFill>
              <a:schemeClr val="tx1">
                <a:lumMod val="65000"/>
                <a:lumOff val="35000"/>
              </a:schemeClr>
            </a:solidFill>
            <a:latin typeface="Century Gothic" panose="020B0502020202020204" pitchFamily="34" charset="0"/>
          </a:endParaRPr>
        </a:p>
      </cdr:txBody>
    </cdr:sp>
  </cdr:relSizeAnchor>
  <cdr:relSizeAnchor xmlns:cdr="http://schemas.openxmlformats.org/drawingml/2006/chartDrawing">
    <cdr:from>
      <cdr:x>0.55015</cdr:x>
      <cdr:y>0.32168</cdr:y>
    </cdr:from>
    <cdr:to>
      <cdr:x>0.7066</cdr:x>
      <cdr:y>0.42988</cdr:y>
    </cdr:to>
    <cdr:sp macro="" textlink="">
      <cdr:nvSpPr>
        <cdr:cNvPr id="6" name="TextBox 10">
          <a:extLst xmlns:a="http://schemas.openxmlformats.org/drawingml/2006/main">
            <a:ext uri="{FF2B5EF4-FFF2-40B4-BE49-F238E27FC236}">
              <a16:creationId xmlns:a16="http://schemas.microsoft.com/office/drawing/2014/main" id="{FCF15138-37BB-454A-AE68-67118379CF47}"/>
            </a:ext>
          </a:extLst>
        </cdr:cNvPr>
        <cdr:cNvSpPr txBox="1"/>
      </cdr:nvSpPr>
      <cdr:spPr>
        <a:xfrm xmlns:a="http://schemas.openxmlformats.org/drawingml/2006/main">
          <a:off x="4437198" y="1551463"/>
          <a:ext cx="1261826" cy="52185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Fed </a:t>
          </a:r>
          <a:r>
            <a:rPr lang="en-US" sz="800" baseline="0" dirty="0">
              <a:solidFill>
                <a:schemeClr val="tx1">
                  <a:lumMod val="65000"/>
                  <a:lumOff val="35000"/>
                </a:schemeClr>
              </a:solidFill>
              <a:latin typeface="Century Gothic" panose="020B0502020202020204" pitchFamily="34" charset="0"/>
            </a:rPr>
            <a:t>starts tightening cycle and raises interest</a:t>
          </a:r>
          <a:r>
            <a:rPr lang="en-US" sz="800" dirty="0">
              <a:solidFill>
                <a:schemeClr val="tx1">
                  <a:lumMod val="65000"/>
                  <a:lumOff val="35000"/>
                </a:schemeClr>
              </a:solidFill>
              <a:latin typeface="Century Gothic" panose="020B0502020202020204" pitchFamily="34" charset="0"/>
            </a:rPr>
            <a:t> rates</a:t>
          </a:r>
        </a:p>
      </cdr:txBody>
    </cdr:sp>
  </cdr:relSizeAnchor>
  <cdr:relSizeAnchor xmlns:cdr="http://schemas.openxmlformats.org/drawingml/2006/chartDrawing">
    <cdr:from>
      <cdr:x>0.47031</cdr:x>
      <cdr:y>0.04942</cdr:y>
    </cdr:from>
    <cdr:to>
      <cdr:x>0.54376</cdr:x>
      <cdr:y>0.15431</cdr:y>
    </cdr:to>
    <cdr:sp macro="" textlink="">
      <cdr:nvSpPr>
        <cdr:cNvPr id="7" name="TextBox 10">
          <a:extLst xmlns:a="http://schemas.openxmlformats.org/drawingml/2006/main">
            <a:ext uri="{FF2B5EF4-FFF2-40B4-BE49-F238E27FC236}">
              <a16:creationId xmlns:a16="http://schemas.microsoft.com/office/drawing/2014/main" id="{A999BA75-B46D-4351-B49C-37789B4F2DE5}"/>
            </a:ext>
          </a:extLst>
        </cdr:cNvPr>
        <cdr:cNvSpPr txBox="1"/>
      </cdr:nvSpPr>
      <cdr:spPr>
        <a:xfrm xmlns:a="http://schemas.openxmlformats.org/drawingml/2006/main">
          <a:off x="3793208" y="238335"/>
          <a:ext cx="592401" cy="50589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solidFill>
                <a:schemeClr val="tx1">
                  <a:lumMod val="65000"/>
                  <a:lumOff val="35000"/>
                </a:schemeClr>
              </a:solidFill>
              <a:latin typeface="Century Gothic" panose="020B0502020202020204" pitchFamily="34" charset="0"/>
            </a:rPr>
            <a:t>Tech Bubble Bursts</a:t>
          </a:r>
        </a:p>
      </cdr:txBody>
    </cdr:sp>
  </cdr:relSizeAnchor>
  <cdr:relSizeAnchor xmlns:cdr="http://schemas.openxmlformats.org/drawingml/2006/chartDrawing">
    <cdr:from>
      <cdr:x>0.69947</cdr:x>
      <cdr:y>0.04942</cdr:y>
    </cdr:from>
    <cdr:to>
      <cdr:x>0.89123</cdr:x>
      <cdr:y>0.16979</cdr:y>
    </cdr:to>
    <cdr:sp macro="" textlink="">
      <cdr:nvSpPr>
        <cdr:cNvPr id="9" name="TextBox 10">
          <a:extLst xmlns:a="http://schemas.openxmlformats.org/drawingml/2006/main">
            <a:ext uri="{FF2B5EF4-FFF2-40B4-BE49-F238E27FC236}">
              <a16:creationId xmlns:a16="http://schemas.microsoft.com/office/drawing/2014/main" id="{79E54394-5347-49B5-9A70-EC211960890E}"/>
            </a:ext>
          </a:extLst>
        </cdr:cNvPr>
        <cdr:cNvSpPr txBox="1"/>
      </cdr:nvSpPr>
      <cdr:spPr>
        <a:xfrm xmlns:a="http://schemas.openxmlformats.org/drawingml/2006/main">
          <a:off x="5641518" y="238335"/>
          <a:ext cx="1546614" cy="5805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800" dirty="0">
              <a:solidFill>
                <a:schemeClr val="tx1">
                  <a:lumMod val="65000"/>
                  <a:lumOff val="35000"/>
                </a:schemeClr>
              </a:solidFill>
              <a:latin typeface="Century Gothic" panose="020B0502020202020204" pitchFamily="34" charset="0"/>
            </a:rPr>
            <a:t>Fed raises </a:t>
          </a:r>
          <a:r>
            <a:rPr lang="en-US" sz="800" baseline="0" dirty="0">
              <a:solidFill>
                <a:schemeClr val="tx1">
                  <a:lumMod val="65000"/>
                  <a:lumOff val="35000"/>
                </a:schemeClr>
              </a:solidFill>
              <a:latin typeface="Century Gothic" panose="020B0502020202020204" pitchFamily="34" charset="0"/>
            </a:rPr>
            <a:t>U.S. interest rates </a:t>
          </a:r>
          <a:r>
            <a:rPr lang="en-US" sz="800" dirty="0">
              <a:solidFill>
                <a:schemeClr val="tx1">
                  <a:lumMod val="65000"/>
                  <a:lumOff val="35000"/>
                </a:schemeClr>
              </a:solidFill>
              <a:latin typeface="Century Gothic" panose="020B0502020202020204" pitchFamily="34" charset="0"/>
            </a:rPr>
            <a:t>to slow rising inflation</a:t>
          </a:r>
        </a:p>
      </cdr:txBody>
    </cdr:sp>
  </cdr:relSizeAnchor>
  <cdr:relSizeAnchor xmlns:cdr="http://schemas.openxmlformats.org/drawingml/2006/chartDrawing">
    <cdr:from>
      <cdr:x>0.89139</cdr:x>
      <cdr:y>0.11879</cdr:y>
    </cdr:from>
    <cdr:to>
      <cdr:x>0.95694</cdr:x>
      <cdr:y>0.15464</cdr:y>
    </cdr:to>
    <cdr:cxnSp macro="">
      <cdr:nvCxnSpPr>
        <cdr:cNvPr id="10" name="Straight Arrow Connector 9">
          <a:extLst xmlns:a="http://schemas.openxmlformats.org/drawingml/2006/main">
            <a:ext uri="{FF2B5EF4-FFF2-40B4-BE49-F238E27FC236}">
              <a16:creationId xmlns:a16="http://schemas.microsoft.com/office/drawing/2014/main" id="{36A83F9B-C687-492A-9519-4CAF40845A44}"/>
            </a:ext>
          </a:extLst>
        </cdr:cNvPr>
        <cdr:cNvCxnSpPr/>
      </cdr:nvCxnSpPr>
      <cdr:spPr>
        <a:xfrm xmlns:a="http://schemas.openxmlformats.org/drawingml/2006/main">
          <a:off x="7189423" y="572911"/>
          <a:ext cx="528684" cy="172907"/>
        </a:xfrm>
        <a:prstGeom xmlns:a="http://schemas.openxmlformats.org/drawingml/2006/main" prst="straightConnector1">
          <a:avLst/>
        </a:prstGeom>
        <a:ln xmlns:a="http://schemas.openxmlformats.org/drawingml/2006/main" w="12700">
          <a:solidFill>
            <a:srgbClr val="36967B"/>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1/28/25</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6</a:t>
            </a:fld>
            <a:endParaRPr lang="en-US"/>
          </a:p>
        </p:txBody>
      </p:sp>
    </p:spTree>
    <p:extLst>
      <p:ext uri="{BB962C8B-B14F-4D97-AF65-F5344CB8AC3E}">
        <p14:creationId xmlns:p14="http://schemas.microsoft.com/office/powerpoint/2010/main" val="3288053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23</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24</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27858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28</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29</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30</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32</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33</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34</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7</a:t>
            </a:fld>
            <a:endParaRPr lang="en-US"/>
          </a:p>
        </p:txBody>
      </p:sp>
    </p:spTree>
    <p:extLst>
      <p:ext uri="{BB962C8B-B14F-4D97-AF65-F5344CB8AC3E}">
        <p14:creationId xmlns:p14="http://schemas.microsoft.com/office/powerpoint/2010/main" val="136022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36</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507E-2DFF-FA1E-0C0B-739B55B6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AB8DC-33D8-C4B9-A2B7-D4A0C02F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CC939-0F49-F093-AC93-58EC0F0678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C9CC34-12EC-F8BB-A1D3-6955209EAC1C}"/>
              </a:ext>
            </a:extLst>
          </p:cNvPr>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294908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40</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61692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42</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44</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10</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11</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12</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15</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16</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17</a:t>
            </a:fld>
            <a:endParaRPr lang="en-US"/>
          </a:p>
        </p:txBody>
      </p:sp>
    </p:spTree>
    <p:extLst>
      <p:ext uri="{BB962C8B-B14F-4D97-AF65-F5344CB8AC3E}">
        <p14:creationId xmlns:p14="http://schemas.microsoft.com/office/powerpoint/2010/main" val="36888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246646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28/01/25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
        <p:nvSpPr>
          <p:cNvPr id="6" name="TextBox 5">
            <a:extLst>
              <a:ext uri="{FF2B5EF4-FFF2-40B4-BE49-F238E27FC236}">
                <a16:creationId xmlns:a16="http://schemas.microsoft.com/office/drawing/2014/main" id="{9BAA5944-D421-40CB-A5C7-FD0A05AA9F11}"/>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28/01/25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
        <p:nvSpPr>
          <p:cNvPr id="7" name="TextBox 6">
            <a:extLst>
              <a:ext uri="{FF2B5EF4-FFF2-40B4-BE49-F238E27FC236}">
                <a16:creationId xmlns:a16="http://schemas.microsoft.com/office/drawing/2014/main" id="{8F6D4096-A5F5-42B7-8E3D-AAC12B42DA68}"/>
              </a:ext>
            </a:extLst>
          </p:cNvPr>
          <p:cNvSpPr txBox="1"/>
          <p:nvPr userDrawn="1"/>
        </p:nvSpPr>
        <p:spPr>
          <a:xfrm>
            <a:off x="11578831" y="6380246"/>
            <a:ext cx="466795" cy="369332"/>
          </a:xfrm>
          <a:prstGeom prst="rect">
            <a:avLst/>
          </a:prstGeom>
          <a:noFill/>
          <a:ln>
            <a:noFill/>
          </a:ln>
        </p:spPr>
        <p:txBody>
          <a:bodyPr wrap="none" rtlCol="0">
            <a:spAutoFit/>
          </a:bodyPr>
          <a:lstStyle/>
          <a:p>
            <a:pPr algn="ctr"/>
            <a:fld id="{260E2A6B-A809-4840-BF14-8648BC0BDF87}" type="slidenum">
              <a:rPr lang="id-ID" sz="1800" b="1" smtClean="0">
                <a:solidFill>
                  <a:srgbClr val="87898A"/>
                </a:solidFill>
                <a:latin typeface="Lato" panose="020F0502020204030203" pitchFamily="34" charset="0"/>
              </a:rPr>
              <a:pPr algn="ctr"/>
              <a:t>‹#›</a:t>
            </a:fld>
            <a:endParaRPr lang="id-ID" sz="1800">
              <a:solidFill>
                <a:srgbClr val="87898A"/>
              </a:solidFill>
              <a:latin typeface="Lato" panose="020F0502020204030203" pitchFamily="34" charset="0"/>
            </a:endParaRPr>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2"/>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6" y="-77367"/>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dirty="0">
                <a:solidFill>
                  <a:schemeClr val="bg1"/>
                </a:solidFill>
                <a:latin typeface="Calibri" panose="020F0502020204030204" pitchFamily="34" charset="0"/>
                <a:ea typeface="Comfortaa"/>
                <a:cs typeface="Calibri" panose="020F0502020204030204" pitchFamily="34" charset="0"/>
                <a:sym typeface="Comfortaa"/>
              </a:rPr>
              <a:t>Q1 2025 MAP TO THE MARKETS</a:t>
            </a:r>
            <a:endParaRPr sz="6600" b="1" u="none" strike="noStrike" cap="none" dirty="0">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2"/>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
        <p:nvSpPr>
          <p:cNvPr id="4" name="TextBox 3">
            <a:extLst>
              <a:ext uri="{FF2B5EF4-FFF2-40B4-BE49-F238E27FC236}">
                <a16:creationId xmlns:a16="http://schemas.microsoft.com/office/drawing/2014/main" id="{9840FF0E-B832-4AC9-143D-EE8F208FCD60}"/>
              </a:ext>
            </a:extLst>
          </p:cNvPr>
          <p:cNvSpPr txBox="1"/>
          <p:nvPr/>
        </p:nvSpPr>
        <p:spPr>
          <a:xfrm>
            <a:off x="9137593" y="6334780"/>
            <a:ext cx="3054407" cy="523220"/>
          </a:xfrm>
          <a:prstGeom prst="rect">
            <a:avLst/>
          </a:prstGeom>
          <a:noFill/>
        </p:spPr>
        <p:txBody>
          <a:bodyPr wrap="square" rtlCol="0">
            <a:spAutoFit/>
          </a:bodyPr>
          <a:lstStyle/>
          <a:p>
            <a:r>
              <a:rPr lang="en-US" sz="1400" dirty="0">
                <a:solidFill>
                  <a:schemeClr val="bg1"/>
                </a:solidFill>
              </a:rPr>
              <a:t>For Internal Fidelity Use Only – </a:t>
            </a:r>
            <a:br>
              <a:rPr lang="en-US" sz="1400" dirty="0">
                <a:solidFill>
                  <a:schemeClr val="bg1"/>
                </a:solidFill>
              </a:rPr>
            </a:br>
            <a:r>
              <a:rPr lang="en-US" sz="1400" dirty="0">
                <a:solidFill>
                  <a:schemeClr val="bg1"/>
                </a:solidFill>
              </a:rPr>
              <a:t>Not for Client Distribution</a:t>
            </a:r>
          </a:p>
        </p:txBody>
      </p:sp>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40523"/>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5" name="Picture 4">
            <a:extLst>
              <a:ext uri="{FF2B5EF4-FFF2-40B4-BE49-F238E27FC236}">
                <a16:creationId xmlns:a16="http://schemas.microsoft.com/office/drawing/2014/main" id="{3B5D7447-348B-E0D4-5D5A-955EBBC7134D}"/>
              </a:ext>
            </a:extLst>
          </p:cNvPr>
          <p:cNvPicPr>
            <a:picLocks noChangeAspect="1"/>
          </p:cNvPicPr>
          <p:nvPr/>
        </p:nvPicPr>
        <p:blipFill>
          <a:blip r:embed="rId5"/>
          <a:stretch>
            <a:fillRect/>
          </a:stretch>
        </p:blipFill>
        <p:spPr>
          <a:xfrm>
            <a:off x="3609044" y="1498503"/>
            <a:ext cx="4973912" cy="4818974"/>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Charles Schwab</a:t>
            </a:r>
          </a:p>
        </p:txBody>
      </p:sp>
      <p:pic>
        <p:nvPicPr>
          <p:cNvPr id="3" name="Picture 2">
            <a:extLst>
              <a:ext uri="{FF2B5EF4-FFF2-40B4-BE49-F238E27FC236}">
                <a16:creationId xmlns:a16="http://schemas.microsoft.com/office/drawing/2014/main" id="{C8813A4E-BC5D-B234-FCBB-63E2DBF08D7F}"/>
              </a:ext>
            </a:extLst>
          </p:cNvPr>
          <p:cNvPicPr>
            <a:picLocks noChangeAspect="1"/>
          </p:cNvPicPr>
          <p:nvPr/>
        </p:nvPicPr>
        <p:blipFill>
          <a:blip r:embed="rId5"/>
          <a:stretch>
            <a:fillRect/>
          </a:stretch>
        </p:blipFill>
        <p:spPr>
          <a:xfrm>
            <a:off x="2252156" y="1149373"/>
            <a:ext cx="7687687" cy="5323204"/>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 Cycles &amp; Government Composition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295412" y="2244586"/>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1465447" y="100556"/>
            <a:ext cx="6509656" cy="523220"/>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a:solidFill>
                  <a:srgbClr val="216564"/>
                </a:solidFill>
                <a:latin typeface="Calibri"/>
                <a:ea typeface="Comfortaa"/>
                <a:cs typeface="Calibri"/>
                <a:sym typeface="Comfortaa"/>
              </a:rPr>
              <a:t>Novel Investor</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26" name="Picture 2">
            <a:extLst>
              <a:ext uri="{FF2B5EF4-FFF2-40B4-BE49-F238E27FC236}">
                <a16:creationId xmlns:a16="http://schemas.microsoft.com/office/drawing/2014/main" id="{DE0D36F8-CB59-C09D-7477-3826A23F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718581" y="735478"/>
            <a:ext cx="8754837" cy="583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Rarely Sees Average Returns in a Calendar Year</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6E617BB0-B8FD-CFB7-1595-88278C8D987E}"/>
              </a:ext>
            </a:extLst>
          </p:cNvPr>
          <p:cNvPicPr>
            <a:picLocks noChangeAspect="1"/>
          </p:cNvPicPr>
          <p:nvPr/>
        </p:nvPicPr>
        <p:blipFill>
          <a:blip r:embed="rId5"/>
          <a:stretch>
            <a:fillRect/>
          </a:stretch>
        </p:blipFill>
        <p:spPr>
          <a:xfrm>
            <a:off x="1991053" y="1534561"/>
            <a:ext cx="8209895" cy="4948371"/>
          </a:xfrm>
          <a:prstGeom prst="rect">
            <a:avLst/>
          </a:prstGeom>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err="1">
                <a:solidFill>
                  <a:srgbClr val="216564"/>
                </a:solidFill>
                <a:latin typeface="Calibri"/>
                <a:ea typeface="Comfortaa"/>
                <a:cs typeface="Calibri"/>
                <a:sym typeface="Comfortaa"/>
              </a:rPr>
              <a:t>Macrobond</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BCF6A8C7-AE31-FA71-1C24-D3D6CCBA46F5}"/>
              </a:ext>
            </a:extLst>
          </p:cNvPr>
          <p:cNvPicPr>
            <a:picLocks noChangeAspect="1"/>
          </p:cNvPicPr>
          <p:nvPr/>
        </p:nvPicPr>
        <p:blipFill>
          <a:blip r:embed="rId5"/>
          <a:stretch>
            <a:fillRect/>
          </a:stretch>
        </p:blipFill>
        <p:spPr>
          <a:xfrm>
            <a:off x="2311052" y="1067616"/>
            <a:ext cx="7569897" cy="5522692"/>
          </a:xfrm>
          <a:prstGeom prst="rect">
            <a:avLst/>
          </a:prstGeom>
        </p:spPr>
      </p:pic>
    </p:spTree>
    <p:extLst>
      <p:ext uri="{BB962C8B-B14F-4D97-AF65-F5344CB8AC3E}">
        <p14:creationId xmlns:p14="http://schemas.microsoft.com/office/powerpoint/2010/main" val="80354643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The average drop is 14%, but the market has been positive 78% of all calendar years since 1980.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CRCM, S&amp;P. 2025 data through 9/30/2025</a:t>
            </a:r>
          </a:p>
        </p:txBody>
      </p:sp>
      <p:pic>
        <p:nvPicPr>
          <p:cNvPr id="2" name="Picture 1">
            <a:extLst>
              <a:ext uri="{FF2B5EF4-FFF2-40B4-BE49-F238E27FC236}">
                <a16:creationId xmlns:a16="http://schemas.microsoft.com/office/drawing/2014/main" id="{9E791270-D469-A63B-9DCD-C7EE005629B4}"/>
              </a:ext>
            </a:extLst>
          </p:cNvPr>
          <p:cNvPicPr>
            <a:picLocks noChangeAspect="1"/>
          </p:cNvPicPr>
          <p:nvPr/>
        </p:nvPicPr>
        <p:blipFill>
          <a:blip r:embed="rId4"/>
          <a:stretch>
            <a:fillRect/>
          </a:stretch>
        </p:blipFill>
        <p:spPr>
          <a:xfrm>
            <a:off x="3160110" y="859135"/>
            <a:ext cx="8900441" cy="5643028"/>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ea typeface="+mn-lt"/>
                <a:cs typeface="+mn-lt"/>
              </a:rPr>
              <a:t>Timely Updates and Studies</a:t>
            </a:r>
            <a:endParaRPr lang="en-US"/>
          </a:p>
          <a:p>
            <a:pPr algn="r"/>
            <a:endParaRPr lang="en-US" sz="280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44EF-8A31-2B61-6DF4-1C942773C4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AAD94A1-2CF8-C232-EF74-CCFD649839A3}"/>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04D6EE-B879-37D8-60B6-91641837C4FD}"/>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Pullbacks of 5% or more are frequent, and a 10% decline has historically occurred once a year.</a:t>
            </a:r>
          </a:p>
        </p:txBody>
      </p:sp>
      <p:pic>
        <p:nvPicPr>
          <p:cNvPr id="6" name="Picture 5">
            <a:extLst>
              <a:ext uri="{FF2B5EF4-FFF2-40B4-BE49-F238E27FC236}">
                <a16:creationId xmlns:a16="http://schemas.microsoft.com/office/drawing/2014/main" id="{8226F77F-7196-B0CE-3BC0-F198DA08D8B9}"/>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548653A2-D091-6FEE-4975-37736BA82184}"/>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58DC39BB-B600-5C85-937D-404A56E679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3B7EE2B1-C941-2C32-BD0D-3CBFD9E5762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LPL</a:t>
            </a:r>
          </a:p>
        </p:txBody>
      </p:sp>
      <p:pic>
        <p:nvPicPr>
          <p:cNvPr id="5" name="Picture 4">
            <a:extLst>
              <a:ext uri="{FF2B5EF4-FFF2-40B4-BE49-F238E27FC236}">
                <a16:creationId xmlns:a16="http://schemas.microsoft.com/office/drawing/2014/main" id="{07F7CD30-AFD4-4337-C424-FB1176D9ED44}"/>
              </a:ext>
            </a:extLst>
          </p:cNvPr>
          <p:cNvPicPr>
            <a:picLocks noChangeAspect="1"/>
          </p:cNvPicPr>
          <p:nvPr/>
        </p:nvPicPr>
        <p:blipFill>
          <a:blip r:embed="rId4"/>
          <a:stretch>
            <a:fillRect/>
          </a:stretch>
        </p:blipFill>
        <p:spPr>
          <a:xfrm>
            <a:off x="2996249" y="1614456"/>
            <a:ext cx="8922482" cy="3889995"/>
          </a:xfrm>
          <a:prstGeom prst="rect">
            <a:avLst/>
          </a:prstGeom>
        </p:spPr>
      </p:pic>
    </p:spTree>
    <p:extLst>
      <p:ext uri="{BB962C8B-B14F-4D97-AF65-F5344CB8AC3E}">
        <p14:creationId xmlns:p14="http://schemas.microsoft.com/office/powerpoint/2010/main" val="147626699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682214"/>
            <a:ext cx="2662177" cy="2246769"/>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Has Rarely Spent Time in a Major Drawdown</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81DCD9E2-879B-5157-E470-054740153A38}"/>
              </a:ext>
            </a:extLst>
          </p:cNvPr>
          <p:cNvPicPr>
            <a:picLocks noChangeAspect="1"/>
          </p:cNvPicPr>
          <p:nvPr/>
        </p:nvPicPr>
        <p:blipFill>
          <a:blip r:embed="rId4"/>
          <a:stretch>
            <a:fillRect/>
          </a:stretch>
        </p:blipFill>
        <p:spPr>
          <a:xfrm>
            <a:off x="3673585" y="632082"/>
            <a:ext cx="4621206" cy="5587650"/>
          </a:xfrm>
          <a:prstGeom prst="rect">
            <a:avLst/>
          </a:prstGeom>
        </p:spPr>
      </p:pic>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Ben Carlson</a:t>
            </a:r>
          </a:p>
        </p:txBody>
      </p:sp>
    </p:spTree>
    <p:extLst>
      <p:ext uri="{BB962C8B-B14F-4D97-AF65-F5344CB8AC3E}">
        <p14:creationId xmlns:p14="http://schemas.microsoft.com/office/powerpoint/2010/main" val="378266211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110661" y="544396"/>
            <a:ext cx="10803302"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First Trust</a:t>
            </a:r>
          </a:p>
        </p:txBody>
      </p:sp>
      <p:pic>
        <p:nvPicPr>
          <p:cNvPr id="5" name="Picture 4">
            <a:extLst>
              <a:ext uri="{FF2B5EF4-FFF2-40B4-BE49-F238E27FC236}">
                <a16:creationId xmlns:a16="http://schemas.microsoft.com/office/drawing/2014/main" id="{1E2E5102-B6E1-F2C5-D63F-1DC61A94C130}"/>
              </a:ext>
            </a:extLst>
          </p:cNvPr>
          <p:cNvPicPr>
            <a:picLocks noChangeAspect="1"/>
          </p:cNvPicPr>
          <p:nvPr/>
        </p:nvPicPr>
        <p:blipFill>
          <a:blip r:embed="rId5"/>
          <a:stretch>
            <a:fillRect/>
          </a:stretch>
        </p:blipFill>
        <p:spPr>
          <a:xfrm>
            <a:off x="1980384" y="1067616"/>
            <a:ext cx="8231232" cy="5359946"/>
          </a:xfrm>
          <a:prstGeom prst="rect">
            <a:avLst/>
          </a:prstGeom>
        </p:spPr>
      </p:pic>
    </p:spTree>
    <p:extLst>
      <p:ext uri="{BB962C8B-B14F-4D97-AF65-F5344CB8AC3E}">
        <p14:creationId xmlns:p14="http://schemas.microsoft.com/office/powerpoint/2010/main" val="417641831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08777" y="1285649"/>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70633" y="902584"/>
            <a:ext cx="3367224" cy="2677656"/>
          </a:xfrm>
          <a:prstGeom prst="rect">
            <a:avLst/>
          </a:prstGeom>
          <a:noFill/>
        </p:spPr>
        <p:txBody>
          <a:bodyPr wrap="square" lIns="91440" tIns="45720" rIns="91440" bIns="45720" rtlCol="0" anchor="t">
            <a:spAutoFit/>
          </a:bodyPr>
          <a:lstStyle/>
          <a:p>
            <a:pPr algn="r"/>
            <a:r>
              <a:rPr lang="en-US" sz="2800" dirty="0">
                <a:solidFill>
                  <a:srgbClr val="216564"/>
                </a:solidFill>
                <a:latin typeface="Montserrat ExtraBold"/>
              </a:rPr>
              <a:t>Time in the </a:t>
            </a:r>
            <a:br>
              <a:rPr lang="en-US" sz="2800" dirty="0">
                <a:solidFill>
                  <a:srgbClr val="216564"/>
                </a:solidFill>
                <a:latin typeface="Montserrat ExtraBold"/>
              </a:rPr>
            </a:br>
            <a:r>
              <a:rPr lang="en-US" sz="2800" dirty="0">
                <a:solidFill>
                  <a:srgbClr val="216564"/>
                </a:solidFill>
                <a:latin typeface="Montserrat ExtraBold"/>
              </a:rPr>
              <a:t>Market Matters: </a:t>
            </a:r>
          </a:p>
          <a:p>
            <a:pPr algn="r"/>
            <a:r>
              <a:rPr lang="en-US" sz="2800" dirty="0">
                <a:solidFill>
                  <a:srgbClr val="216564"/>
                </a:solidFill>
                <a:latin typeface="Montserrat ExtraBold"/>
              </a:rPr>
              <a:t>Stocks Rarely </a:t>
            </a:r>
            <a:br>
              <a:rPr lang="en-US" sz="2800" dirty="0">
                <a:solidFill>
                  <a:srgbClr val="216564"/>
                </a:solidFill>
                <a:latin typeface="Montserrat ExtraBold"/>
              </a:rPr>
            </a:br>
            <a:r>
              <a:rPr lang="en-US" sz="2800" dirty="0">
                <a:solidFill>
                  <a:srgbClr val="216564"/>
                </a:solidFill>
                <a:latin typeface="Montserrat ExtraBold"/>
              </a:rPr>
              <a:t>Down When </a:t>
            </a:r>
            <a:br>
              <a:rPr lang="en-US" sz="2800" dirty="0">
                <a:solidFill>
                  <a:srgbClr val="216564"/>
                </a:solidFill>
                <a:latin typeface="Montserrat ExtraBold"/>
              </a:rPr>
            </a:br>
            <a:r>
              <a:rPr lang="en-US" sz="2800" dirty="0">
                <a:solidFill>
                  <a:srgbClr val="216564"/>
                </a:solidFill>
                <a:latin typeface="Montserrat ExtraBold"/>
              </a:rPr>
              <a:t>Held For </a:t>
            </a:r>
            <a:br>
              <a:rPr lang="en-US" sz="2800" dirty="0">
                <a:solidFill>
                  <a:srgbClr val="216564"/>
                </a:solidFill>
                <a:latin typeface="Montserrat ExtraBold"/>
              </a:rPr>
            </a:br>
            <a:r>
              <a:rPr lang="en-US" sz="2800" dirty="0">
                <a:solidFill>
                  <a:srgbClr val="216564"/>
                </a:solidFill>
                <a:latin typeface="Montserrat ExtraBold"/>
              </a:rPr>
              <a:t>10+ Years </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3677582" y="756747"/>
            <a:ext cx="7909551" cy="5646986"/>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046515" y="1302985"/>
            <a:ext cx="8098971" cy="5121226"/>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descr="A screenshot of a graph&#10;&#10;Description automatically generated">
            <a:extLst>
              <a:ext uri="{FF2B5EF4-FFF2-40B4-BE49-F238E27FC236}">
                <a16:creationId xmlns:a16="http://schemas.microsoft.com/office/drawing/2014/main" id="{5E336BB2-160A-2EE6-2431-177137950B81}"/>
              </a:ext>
            </a:extLst>
          </p:cNvPr>
          <p:cNvPicPr>
            <a:picLocks noChangeAspect="1"/>
          </p:cNvPicPr>
          <p:nvPr/>
        </p:nvPicPr>
        <p:blipFill>
          <a:blip r:embed="rId5"/>
          <a:stretch>
            <a:fillRect/>
          </a:stretch>
        </p:blipFill>
        <p:spPr>
          <a:xfrm>
            <a:off x="-9387718" y="2339206"/>
            <a:ext cx="8847667" cy="1448710"/>
          </a:xfrm>
          <a:prstGeom prst="rect">
            <a:avLst/>
          </a:prstGeom>
        </p:spPr>
      </p:pic>
      <p:graphicFrame>
        <p:nvGraphicFramePr>
          <p:cNvPr id="2" name="Table 1">
            <a:extLst>
              <a:ext uri="{FF2B5EF4-FFF2-40B4-BE49-F238E27FC236}">
                <a16:creationId xmlns:a16="http://schemas.microsoft.com/office/drawing/2014/main" id="{6C4C9B8C-7DDA-BB31-BDFA-A07FA56BCDBB}"/>
              </a:ext>
            </a:extLst>
          </p:cNvPr>
          <p:cNvGraphicFramePr>
            <a:graphicFrameLocks noGrp="1"/>
          </p:cNvGraphicFramePr>
          <p:nvPr>
            <p:extLst>
              <p:ext uri="{D42A27DB-BD31-4B8C-83A1-F6EECF244321}">
                <p14:modId xmlns:p14="http://schemas.microsoft.com/office/powerpoint/2010/main" val="483431511"/>
              </p:ext>
            </p:extLst>
          </p:nvPr>
        </p:nvGraphicFramePr>
        <p:xfrm>
          <a:off x="1520370" y="2198602"/>
          <a:ext cx="9785696" cy="1483360"/>
        </p:xfrm>
        <a:graphic>
          <a:graphicData uri="http://schemas.openxmlformats.org/drawingml/2006/table">
            <a:tbl>
              <a:tblPr firstRow="1" bandRow="1">
                <a:tableStyleId>{5C22544A-7EE6-4342-B048-85BDC9FD1C3A}</a:tableStyleId>
              </a:tblPr>
              <a:tblGrid>
                <a:gridCol w="2757715">
                  <a:extLst>
                    <a:ext uri="{9D8B030D-6E8A-4147-A177-3AD203B41FA5}">
                      <a16:colId xmlns:a16="http://schemas.microsoft.com/office/drawing/2014/main" val="1657639521"/>
                    </a:ext>
                  </a:extLst>
                </a:gridCol>
                <a:gridCol w="1480457">
                  <a:extLst>
                    <a:ext uri="{9D8B030D-6E8A-4147-A177-3AD203B41FA5}">
                      <a16:colId xmlns:a16="http://schemas.microsoft.com/office/drawing/2014/main" val="588279375"/>
                    </a:ext>
                  </a:extLst>
                </a:gridCol>
                <a:gridCol w="1796143">
                  <a:extLst>
                    <a:ext uri="{9D8B030D-6E8A-4147-A177-3AD203B41FA5}">
                      <a16:colId xmlns:a16="http://schemas.microsoft.com/office/drawing/2014/main" val="1684201601"/>
                    </a:ext>
                  </a:extLst>
                </a:gridCol>
                <a:gridCol w="3751381">
                  <a:extLst>
                    <a:ext uri="{9D8B030D-6E8A-4147-A177-3AD203B41FA5}">
                      <a16:colId xmlns:a16="http://schemas.microsoft.com/office/drawing/2014/main" val="87238379"/>
                    </a:ext>
                  </a:extLst>
                </a:gridCol>
              </a:tblGrid>
              <a:tr h="370840">
                <a:tc>
                  <a:txBody>
                    <a:bodyPr/>
                    <a:lstStyle/>
                    <a:p>
                      <a:r>
                        <a:rPr lang="en-US" dirty="0"/>
                        <a:t>Type of Bear Market</a:t>
                      </a:r>
                    </a:p>
                  </a:txBody>
                  <a:tcPr>
                    <a:solidFill>
                      <a:srgbClr val="216564"/>
                    </a:solidFill>
                  </a:tcPr>
                </a:tc>
                <a:tc>
                  <a:txBody>
                    <a:bodyPr/>
                    <a:lstStyle/>
                    <a:p>
                      <a:r>
                        <a:rPr lang="en-US" dirty="0"/>
                        <a:t># Since 1928</a:t>
                      </a:r>
                    </a:p>
                  </a:txBody>
                  <a:tcPr>
                    <a:solidFill>
                      <a:srgbClr val="216564"/>
                    </a:solidFill>
                  </a:tcPr>
                </a:tc>
                <a:tc>
                  <a:txBody>
                    <a:bodyPr/>
                    <a:lstStyle/>
                    <a:p>
                      <a:r>
                        <a:rPr lang="en-US" dirty="0"/>
                        <a:t>Avg Drawdown</a:t>
                      </a:r>
                    </a:p>
                  </a:txBody>
                  <a:tcPr>
                    <a:solidFill>
                      <a:srgbClr val="216564"/>
                    </a:solidFill>
                  </a:tcPr>
                </a:tc>
                <a:tc>
                  <a:txBody>
                    <a:bodyPr/>
                    <a:lstStyle/>
                    <a:p>
                      <a:r>
                        <a:rPr lang="en-US" dirty="0"/>
                        <a:t>Avg Duration (Peak-to-trough)</a:t>
                      </a:r>
                    </a:p>
                  </a:txBody>
                  <a:tcPr>
                    <a:solidFill>
                      <a:srgbClr val="216564"/>
                    </a:solidFill>
                  </a:tcPr>
                </a:tc>
                <a:extLst>
                  <a:ext uri="{0D108BD9-81ED-4DB2-BD59-A6C34878D82A}">
                    <a16:rowId xmlns:a16="http://schemas.microsoft.com/office/drawing/2014/main" val="1772707160"/>
                  </a:ext>
                </a:extLst>
              </a:tr>
              <a:tr h="370840">
                <a:tc>
                  <a:txBody>
                    <a:bodyPr/>
                    <a:lstStyle/>
                    <a:p>
                      <a:r>
                        <a:rPr lang="en-US" dirty="0"/>
                        <a:t>Recessionary</a:t>
                      </a:r>
                    </a:p>
                  </a:txBody>
                  <a:tcPr>
                    <a:solidFill>
                      <a:schemeClr val="bg1">
                        <a:lumMod val="95000"/>
                      </a:schemeClr>
                    </a:solidFill>
                  </a:tcPr>
                </a:tc>
                <a:tc>
                  <a:txBody>
                    <a:bodyPr/>
                    <a:lstStyle/>
                    <a:p>
                      <a:r>
                        <a:rPr lang="en-US" dirty="0"/>
                        <a:t>14</a:t>
                      </a:r>
                    </a:p>
                  </a:txBody>
                  <a:tcPr>
                    <a:solidFill>
                      <a:schemeClr val="bg1">
                        <a:lumMod val="95000"/>
                      </a:schemeClr>
                    </a:solidFill>
                  </a:tcPr>
                </a:tc>
                <a:tc>
                  <a:txBody>
                    <a:bodyPr/>
                    <a:lstStyle/>
                    <a:p>
                      <a:r>
                        <a:rPr lang="en-US" dirty="0"/>
                        <a:t>-39.4%</a:t>
                      </a:r>
                    </a:p>
                  </a:txBody>
                  <a:tcPr>
                    <a:solidFill>
                      <a:schemeClr val="bg1">
                        <a:lumMod val="95000"/>
                      </a:schemeClr>
                    </a:solidFill>
                  </a:tcPr>
                </a:tc>
                <a:tc>
                  <a:txBody>
                    <a:bodyPr/>
                    <a:lstStyle/>
                    <a:p>
                      <a:r>
                        <a:rPr lang="en-US" dirty="0"/>
                        <a:t>13 months (390 days)</a:t>
                      </a:r>
                    </a:p>
                  </a:txBody>
                  <a:tcPr>
                    <a:solidFill>
                      <a:schemeClr val="bg1">
                        <a:lumMod val="95000"/>
                      </a:schemeClr>
                    </a:solidFill>
                  </a:tcPr>
                </a:tc>
                <a:extLst>
                  <a:ext uri="{0D108BD9-81ED-4DB2-BD59-A6C34878D82A}">
                    <a16:rowId xmlns:a16="http://schemas.microsoft.com/office/drawing/2014/main" val="3461405835"/>
                  </a:ext>
                </a:extLst>
              </a:tr>
              <a:tr h="370840">
                <a:tc>
                  <a:txBody>
                    <a:bodyPr/>
                    <a:lstStyle/>
                    <a:p>
                      <a:r>
                        <a:rPr lang="en-US" dirty="0"/>
                        <a:t>Non-recessionary</a:t>
                      </a:r>
                    </a:p>
                  </a:txBody>
                  <a:tcPr>
                    <a:solidFill>
                      <a:schemeClr val="bg1"/>
                    </a:solidFill>
                  </a:tcPr>
                </a:tc>
                <a:tc>
                  <a:txBody>
                    <a:bodyPr/>
                    <a:lstStyle/>
                    <a:p>
                      <a:r>
                        <a:rPr lang="en-US" dirty="0"/>
                        <a:t>11</a:t>
                      </a:r>
                    </a:p>
                  </a:txBody>
                  <a:tcPr>
                    <a:solidFill>
                      <a:schemeClr val="bg1"/>
                    </a:solidFill>
                  </a:tcPr>
                </a:tc>
                <a:tc>
                  <a:txBody>
                    <a:bodyPr/>
                    <a:lstStyle/>
                    <a:p>
                      <a:r>
                        <a:rPr lang="en-US" dirty="0"/>
                        <a:t>-26.1%</a:t>
                      </a:r>
                    </a:p>
                  </a:txBody>
                  <a:tcPr>
                    <a:solidFill>
                      <a:schemeClr val="bg1"/>
                    </a:solidFill>
                  </a:tcPr>
                </a:tc>
                <a:tc>
                  <a:txBody>
                    <a:bodyPr/>
                    <a:lstStyle/>
                    <a:p>
                      <a:r>
                        <a:rPr lang="en-US" dirty="0"/>
                        <a:t>7 months (202 days)</a:t>
                      </a:r>
                    </a:p>
                  </a:txBody>
                  <a:tcPr>
                    <a:solidFill>
                      <a:schemeClr val="bg1"/>
                    </a:solidFill>
                  </a:tcPr>
                </a:tc>
                <a:extLst>
                  <a:ext uri="{0D108BD9-81ED-4DB2-BD59-A6C34878D82A}">
                    <a16:rowId xmlns:a16="http://schemas.microsoft.com/office/drawing/2014/main" val="2126930978"/>
                  </a:ext>
                </a:extLst>
              </a:tr>
              <a:tr h="370840">
                <a:tc>
                  <a:txBody>
                    <a:bodyPr/>
                    <a:lstStyle/>
                    <a:p>
                      <a:r>
                        <a:rPr lang="en-US" dirty="0"/>
                        <a:t>Average Bear Market (All)</a:t>
                      </a:r>
                    </a:p>
                  </a:txBody>
                  <a:tcPr>
                    <a:solidFill>
                      <a:schemeClr val="bg1">
                        <a:lumMod val="95000"/>
                      </a:schemeClr>
                    </a:solidFill>
                  </a:tcPr>
                </a:tc>
                <a:tc>
                  <a:txBody>
                    <a:bodyPr/>
                    <a:lstStyle/>
                    <a:p>
                      <a:r>
                        <a:rPr lang="en-US" dirty="0"/>
                        <a:t>25</a:t>
                      </a:r>
                    </a:p>
                  </a:txBody>
                  <a:tcPr>
                    <a:solidFill>
                      <a:schemeClr val="bg1">
                        <a:lumMod val="95000"/>
                      </a:schemeClr>
                    </a:solidFill>
                  </a:tcPr>
                </a:tc>
                <a:tc>
                  <a:txBody>
                    <a:bodyPr/>
                    <a:lstStyle/>
                    <a:p>
                      <a:r>
                        <a:rPr lang="en-US" dirty="0"/>
                        <a:t>-33.5%</a:t>
                      </a:r>
                    </a:p>
                  </a:txBody>
                  <a:tcPr>
                    <a:solidFill>
                      <a:schemeClr val="bg1">
                        <a:lumMod val="95000"/>
                      </a:schemeClr>
                    </a:solidFill>
                  </a:tcPr>
                </a:tc>
                <a:tc>
                  <a:txBody>
                    <a:bodyPr/>
                    <a:lstStyle/>
                    <a:p>
                      <a:r>
                        <a:rPr lang="en-US" dirty="0"/>
                        <a:t>10 months (307 days)</a:t>
                      </a:r>
                    </a:p>
                  </a:txBody>
                  <a:tcPr>
                    <a:solidFill>
                      <a:schemeClr val="bg1">
                        <a:lumMod val="95000"/>
                      </a:schemeClr>
                    </a:solidFill>
                  </a:tcPr>
                </a:tc>
                <a:extLst>
                  <a:ext uri="{0D108BD9-81ED-4DB2-BD59-A6C34878D82A}">
                    <a16:rowId xmlns:a16="http://schemas.microsoft.com/office/drawing/2014/main" val="2012548916"/>
                  </a:ext>
                </a:extLst>
              </a:tr>
            </a:tbl>
          </a:graphicData>
        </a:graphic>
      </p:graphicFrame>
    </p:spTree>
    <p:extLst>
      <p:ext uri="{BB962C8B-B14F-4D97-AF65-F5344CB8AC3E}">
        <p14:creationId xmlns:p14="http://schemas.microsoft.com/office/powerpoint/2010/main" val="5178409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C7B48459-1A61-D50B-0D4F-FABB278B2CCE}"/>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Bespoke</a:t>
            </a:r>
          </a:p>
        </p:txBody>
      </p:sp>
      <p:sp>
        <p:nvSpPr>
          <p:cNvPr id="11" name="TextBox 10">
            <a:extLst>
              <a:ext uri="{FF2B5EF4-FFF2-40B4-BE49-F238E27FC236}">
                <a16:creationId xmlns:a16="http://schemas.microsoft.com/office/drawing/2014/main" id="{A080D6D3-7ABD-E1B3-B157-E334A029A1A3}"/>
              </a:ext>
            </a:extLst>
          </p:cNvPr>
          <p:cNvSpPr txBox="1"/>
          <p:nvPr/>
        </p:nvSpPr>
        <p:spPr>
          <a:xfrm>
            <a:off x="2128451" y="645981"/>
            <a:ext cx="8110329" cy="830997"/>
          </a:xfrm>
          <a:prstGeom prst="rect">
            <a:avLst/>
          </a:prstGeom>
          <a:noFill/>
        </p:spPr>
        <p:txBody>
          <a:bodyPr wrap="square">
            <a:spAutoFit/>
          </a:bodyPr>
          <a:lstStyle/>
          <a:p>
            <a:r>
              <a:rPr lang="en-US" sz="2400" dirty="0">
                <a:solidFill>
                  <a:srgbClr val="216564"/>
                </a:solidFill>
                <a:latin typeface="Montserrat ExtraBold"/>
              </a:rPr>
              <a:t>A Positive Market To Start The Year Tends To Lead To Good Performance For The Year </a:t>
            </a:r>
            <a:endParaRPr lang="en-US" sz="2400" dirty="0"/>
          </a:p>
        </p:txBody>
      </p:sp>
      <p:pic>
        <p:nvPicPr>
          <p:cNvPr id="4" name="Picture 3">
            <a:extLst>
              <a:ext uri="{FF2B5EF4-FFF2-40B4-BE49-F238E27FC236}">
                <a16:creationId xmlns:a16="http://schemas.microsoft.com/office/drawing/2014/main" id="{78D4AF65-AD8F-ED62-F4A3-19FCBF7118BB}"/>
              </a:ext>
            </a:extLst>
          </p:cNvPr>
          <p:cNvPicPr>
            <a:picLocks noChangeAspect="1"/>
          </p:cNvPicPr>
          <p:nvPr/>
        </p:nvPicPr>
        <p:blipFill>
          <a:blip r:embed="rId4"/>
          <a:stretch>
            <a:fillRect/>
          </a:stretch>
        </p:blipFill>
        <p:spPr>
          <a:xfrm>
            <a:off x="3436732" y="1590378"/>
            <a:ext cx="5318536" cy="4307142"/>
          </a:xfrm>
          <a:prstGeom prst="rect">
            <a:avLst/>
          </a:prstGeom>
        </p:spPr>
      </p:pic>
    </p:spTree>
    <p:extLst>
      <p:ext uri="{BB962C8B-B14F-4D97-AF65-F5344CB8AC3E}">
        <p14:creationId xmlns:p14="http://schemas.microsoft.com/office/powerpoint/2010/main" val="305980371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957332" y="2196962"/>
            <a:ext cx="53974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p:txBody>
      </p:sp>
      <p:pic>
        <p:nvPicPr>
          <p:cNvPr id="2" name="Picture 1" descr="A diagram of a diagram&#10;&#10;Description automatically generated with medium confidence">
            <a:extLst>
              <a:ext uri="{FF2B5EF4-FFF2-40B4-BE49-F238E27FC236}">
                <a16:creationId xmlns:a16="http://schemas.microsoft.com/office/drawing/2014/main" id="{6A5B6D59-FBC5-8869-89A7-4B729D0C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22032147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VALUATION</a:t>
            </a:r>
            <a:endParaRPr lang="en-ID" sz="160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INFLATION</a:t>
            </a:r>
            <a:endParaRPr lang="en-ID" sz="1600">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TECHNICALS</a:t>
            </a:r>
            <a:endParaRPr lang="en-ID" sz="1600">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AGGREGATE ECONOMY</a:t>
            </a:r>
            <a:endParaRPr lang="en-ID" sz="1600">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LIQUIDITY</a:t>
            </a:r>
            <a:endParaRPr lang="en-ID" sz="1600">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solidFill>
                <a:latin typeface="+mj-lt"/>
              </a:rPr>
              <a:t>SENTIMENT</a:t>
            </a:r>
            <a:endParaRPr lang="en-ID" sz="1600">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61796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2" name="Picture 1" descr="A close-up of a diagram&#10;&#10;Description automatically generated">
            <a:extLst>
              <a:ext uri="{FF2B5EF4-FFF2-40B4-BE49-F238E27FC236}">
                <a16:creationId xmlns:a16="http://schemas.microsoft.com/office/drawing/2014/main" id="{94BF1397-461D-6172-451B-8694E38DE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99" y="1991750"/>
            <a:ext cx="5932842" cy="2190208"/>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369106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466868"/>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a:extLst>
              <a:ext uri="{FF2B5EF4-FFF2-40B4-BE49-F238E27FC236}">
                <a16:creationId xmlns:a16="http://schemas.microsoft.com/office/drawing/2014/main" id="{38FA0429-EBC2-1647-2E05-06BD535AFC91}"/>
              </a:ext>
            </a:extLst>
          </p:cNvPr>
          <p:cNvPicPr>
            <a:picLocks noChangeAspect="1"/>
          </p:cNvPicPr>
          <p:nvPr/>
        </p:nvPicPr>
        <p:blipFill>
          <a:blip r:embed="rId5"/>
          <a:stretch>
            <a:fillRect/>
          </a:stretch>
        </p:blipFill>
        <p:spPr>
          <a:xfrm>
            <a:off x="1251156" y="1196174"/>
            <a:ext cx="9687034" cy="5069657"/>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3876-1B60-E9EC-8F3C-85B721D6865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60A9EFD-4059-A710-6C24-E6D4C2130FC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A07DB48-A084-DD47-71ED-2F546EF556CF}"/>
              </a:ext>
            </a:extLst>
          </p:cNvPr>
          <p:cNvSpPr txBox="1"/>
          <p:nvPr/>
        </p:nvSpPr>
        <p:spPr>
          <a:xfrm>
            <a:off x="1849855" y="666115"/>
            <a:ext cx="8800628"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Odds of Cash Underperforming Are High</a:t>
            </a:r>
          </a:p>
        </p:txBody>
      </p:sp>
      <p:pic>
        <p:nvPicPr>
          <p:cNvPr id="4" name="Picture 3" descr="A black and white image of a basketball&#10;&#10;Description automatically generated">
            <a:extLst>
              <a:ext uri="{FF2B5EF4-FFF2-40B4-BE49-F238E27FC236}">
                <a16:creationId xmlns:a16="http://schemas.microsoft.com/office/drawing/2014/main" id="{5B9DFD0E-C9EB-DA13-44BA-48D31A1ACA5F}"/>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10EBD3B-38B8-60BA-CCE4-C9E2287F2949}"/>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48307E0-2C07-3383-60A6-BD13E159E7C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89373506-40BC-F0FF-7A0B-E8A32DEBF0A9}"/>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F4BD07D9-D308-5BB6-0272-13C601C5DC0E}"/>
              </a:ext>
            </a:extLst>
          </p:cNvPr>
          <p:cNvPicPr>
            <a:picLocks noChangeAspect="1"/>
          </p:cNvPicPr>
          <p:nvPr/>
        </p:nvPicPr>
        <p:blipFill>
          <a:blip r:embed="rId5"/>
          <a:stretch>
            <a:fillRect/>
          </a:stretch>
        </p:blipFill>
        <p:spPr>
          <a:xfrm>
            <a:off x="1956897" y="1263104"/>
            <a:ext cx="8278206" cy="4928781"/>
          </a:xfrm>
          <a:prstGeom prst="rect">
            <a:avLst/>
          </a:prstGeom>
        </p:spPr>
      </p:pic>
    </p:spTree>
    <p:extLst>
      <p:ext uri="{BB962C8B-B14F-4D97-AF65-F5344CB8AC3E}">
        <p14:creationId xmlns:p14="http://schemas.microsoft.com/office/powerpoint/2010/main" val="298845205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Goldman Sachs</a:t>
            </a:r>
          </a:p>
        </p:txBody>
      </p:sp>
      <p:sp>
        <p:nvSpPr>
          <p:cNvPr id="4" name="TextBox 3">
            <a:extLst>
              <a:ext uri="{FF2B5EF4-FFF2-40B4-BE49-F238E27FC236}">
                <a16:creationId xmlns:a16="http://schemas.microsoft.com/office/drawing/2014/main" id="{B4278D7A-015D-BB11-190B-11C5EFE41B36}"/>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This Bull Market Could Have a Long Way to Go</a:t>
            </a:r>
            <a:endParaRPr lang="en-US" sz="2000" dirty="0">
              <a:cs typeface="Calibri" panose="020F0502020204030204"/>
            </a:endParaRPr>
          </a:p>
        </p:txBody>
      </p:sp>
      <p:pic>
        <p:nvPicPr>
          <p:cNvPr id="5" name="Picture 4">
            <a:extLst>
              <a:ext uri="{FF2B5EF4-FFF2-40B4-BE49-F238E27FC236}">
                <a16:creationId xmlns:a16="http://schemas.microsoft.com/office/drawing/2014/main" id="{73F8DF94-DD62-E6AE-E70F-1F38DBB80E0E}"/>
              </a:ext>
            </a:extLst>
          </p:cNvPr>
          <p:cNvPicPr>
            <a:picLocks noChangeAspect="1"/>
          </p:cNvPicPr>
          <p:nvPr/>
        </p:nvPicPr>
        <p:blipFill>
          <a:blip r:embed="rId4"/>
          <a:stretch>
            <a:fillRect/>
          </a:stretch>
        </p:blipFill>
        <p:spPr>
          <a:xfrm>
            <a:off x="4021162" y="1304995"/>
            <a:ext cx="4149676" cy="4876665"/>
          </a:xfrm>
          <a:prstGeom prst="rect">
            <a:avLst/>
          </a:prstGeom>
        </p:spPr>
      </p:pic>
    </p:spTree>
    <p:extLst>
      <p:ext uri="{BB962C8B-B14F-4D97-AF65-F5344CB8AC3E}">
        <p14:creationId xmlns:p14="http://schemas.microsoft.com/office/powerpoint/2010/main" val="384142756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122" name="Picture 2" descr="Cycles of U.S. equity outperformance">
            <a:extLst>
              <a:ext uri="{FF2B5EF4-FFF2-40B4-BE49-F238E27FC236}">
                <a16:creationId xmlns:a16="http://schemas.microsoft.com/office/drawing/2014/main" id="{A576D7F0-F373-E9CC-6A2E-81E3566D6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270" y="1155837"/>
            <a:ext cx="9243460" cy="519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History of the U.S Dollar</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MarketDesk</a:t>
            </a:r>
          </a:p>
        </p:txBody>
      </p:sp>
      <p:sp>
        <p:nvSpPr>
          <p:cNvPr id="2" name="object 17">
            <a:extLst>
              <a:ext uri="{FF2B5EF4-FFF2-40B4-BE49-F238E27FC236}">
                <a16:creationId xmlns:a16="http://schemas.microsoft.com/office/drawing/2014/main" id="{FB1741FE-C9A5-43CE-88C0-5B04630A6B42}"/>
              </a:ext>
            </a:extLst>
          </p:cNvPr>
          <p:cNvSpPr txBox="1"/>
          <p:nvPr/>
        </p:nvSpPr>
        <p:spPr>
          <a:xfrm>
            <a:off x="1906462" y="5742946"/>
            <a:ext cx="8509789" cy="255070"/>
          </a:xfrm>
          <a:prstGeom prst="rect">
            <a:avLst/>
          </a:prstGeom>
        </p:spPr>
        <p:txBody>
          <a:bodyPr vert="horz" wrap="square" lIns="0" tIns="1143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lgn="just">
              <a:lnSpc>
                <a:spcPct val="108000"/>
              </a:lnSpc>
            </a:pPr>
            <a:r>
              <a:rPr lang="en-US" sz="750">
                <a:solidFill>
                  <a:schemeClr val="tx1">
                    <a:lumMod val="75000"/>
                    <a:lumOff val="25000"/>
                  </a:schemeClr>
                </a:solidFill>
                <a:latin typeface="Calibri Light"/>
                <a:cs typeface="Calibri Light"/>
              </a:rPr>
              <a:t>Disclosures: Monthly datapoints from the Federal Reserve. The U.S. Dollar Index is an index of the value of the United States dollar relative to a basket of foreign currencies, often referred to as a basket of U.S. trade partners' currencies, including the Euro, Japanese Yen, British Pound, Canadian Dollar, Swedish Krona, and Swiss Franc.</a:t>
            </a:r>
          </a:p>
        </p:txBody>
      </p:sp>
      <p:sp>
        <p:nvSpPr>
          <p:cNvPr id="3" name="Arrow: Down 2">
            <a:extLst>
              <a:ext uri="{FF2B5EF4-FFF2-40B4-BE49-F238E27FC236}">
                <a16:creationId xmlns:a16="http://schemas.microsoft.com/office/drawing/2014/main" id="{7E786238-3FDE-4ED9-B622-00D358F935FD}"/>
              </a:ext>
            </a:extLst>
          </p:cNvPr>
          <p:cNvSpPr/>
          <p:nvPr/>
        </p:nvSpPr>
        <p:spPr>
          <a:xfrm>
            <a:off x="9914216" y="3097630"/>
            <a:ext cx="452673" cy="2046084"/>
          </a:xfrm>
          <a:prstGeom prst="downArrow">
            <a:avLst>
              <a:gd name="adj1" fmla="val 100000"/>
              <a:gd name="adj2" fmla="val 50000"/>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Weakens = </a:t>
            </a:r>
          </a:p>
          <a:p>
            <a:pPr algn="ctr"/>
            <a:r>
              <a:rPr lang="en-US" sz="1000" b="1">
                <a:latin typeface="Century Gothic" panose="020B0502020202020204" pitchFamily="34" charset="0"/>
              </a:rPr>
              <a:t>Good for Intl. Equities</a:t>
            </a:r>
          </a:p>
        </p:txBody>
      </p:sp>
      <p:sp>
        <p:nvSpPr>
          <p:cNvPr id="7" name="Arrow: Down 6">
            <a:extLst>
              <a:ext uri="{FF2B5EF4-FFF2-40B4-BE49-F238E27FC236}">
                <a16:creationId xmlns:a16="http://schemas.microsoft.com/office/drawing/2014/main" id="{CA2143C6-4B68-4589-AD25-66B468C97F1D}"/>
              </a:ext>
            </a:extLst>
          </p:cNvPr>
          <p:cNvSpPr/>
          <p:nvPr/>
        </p:nvSpPr>
        <p:spPr>
          <a:xfrm rot="10800000">
            <a:off x="9914215" y="1109678"/>
            <a:ext cx="452673" cy="1896843"/>
          </a:xfrm>
          <a:prstGeom prst="downArrow">
            <a:avLst>
              <a:gd name="adj1" fmla="val 1000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latin typeface="Century Gothic" panose="020B0502020202020204" pitchFamily="34" charset="0"/>
              </a:rPr>
              <a:t>USD Strengthens = </a:t>
            </a:r>
          </a:p>
          <a:p>
            <a:pPr algn="ctr"/>
            <a:r>
              <a:rPr lang="en-US" sz="1000" b="1">
                <a:latin typeface="Century Gothic" panose="020B0502020202020204" pitchFamily="34" charset="0"/>
              </a:rPr>
              <a:t>Bad for Intl. Equities</a:t>
            </a:r>
          </a:p>
        </p:txBody>
      </p:sp>
      <p:graphicFrame>
        <p:nvGraphicFramePr>
          <p:cNvPr id="10" name="Chart 9">
            <a:extLst>
              <a:ext uri="{FF2B5EF4-FFF2-40B4-BE49-F238E27FC236}">
                <a16:creationId xmlns:a16="http://schemas.microsoft.com/office/drawing/2014/main" id="{E35C04A8-33D3-47F5-BBB9-BFF27F739905}"/>
              </a:ext>
            </a:extLst>
          </p:cNvPr>
          <p:cNvGraphicFramePr>
            <a:graphicFrameLocks/>
          </p:cNvGraphicFramePr>
          <p:nvPr>
            <p:extLst>
              <p:ext uri="{D42A27DB-BD31-4B8C-83A1-F6EECF244321}">
                <p14:modId xmlns:p14="http://schemas.microsoft.com/office/powerpoint/2010/main" val="686990389"/>
              </p:ext>
            </p:extLst>
          </p:nvPr>
        </p:nvGraphicFramePr>
        <p:xfrm>
          <a:off x="1825111" y="1091144"/>
          <a:ext cx="7820132" cy="46076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1218687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83062"/>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dirty="0" err="1">
                <a:solidFill>
                  <a:srgbClr val="216564"/>
                </a:solidFill>
                <a:latin typeface="Montserrat ExtraBold"/>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2"/>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030583" y="2858624"/>
            <a:ext cx="5965936" cy="707886"/>
          </a:xfrm>
          <a:prstGeom prst="rect">
            <a:avLst/>
          </a:prstGeom>
          <a:noFill/>
        </p:spPr>
        <p:txBody>
          <a:bodyPr wrap="square" rtlCol="0">
            <a:spAutoFit/>
          </a:bodyPr>
          <a:lstStyle/>
          <a:p>
            <a:pPr algn="ctr"/>
            <a:r>
              <a:rPr lang="en-US" sz="400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3"/>
          <a:srcRect/>
          <a:stretch/>
        </p:blipFill>
        <p:spPr>
          <a:xfrm>
            <a:off x="3964976" y="3999376"/>
            <a:ext cx="4262049" cy="880096"/>
          </a:xfrm>
          <a:prstGeom prst="rect">
            <a:avLst/>
          </a:prstGeom>
        </p:spPr>
      </p:pic>
      <p:sp>
        <p:nvSpPr>
          <p:cNvPr id="2" name="TextBox 1">
            <a:extLst>
              <a:ext uri="{FF2B5EF4-FFF2-40B4-BE49-F238E27FC236}">
                <a16:creationId xmlns:a16="http://schemas.microsoft.com/office/drawing/2014/main" id="{9ABFCDDF-BF6A-E8B9-5C32-D7614DBCF1B1}"/>
              </a:ext>
            </a:extLst>
          </p:cNvPr>
          <p:cNvSpPr txBox="1"/>
          <p:nvPr/>
        </p:nvSpPr>
        <p:spPr>
          <a:xfrm>
            <a:off x="10008210" y="6611779"/>
            <a:ext cx="3378630" cy="246221"/>
          </a:xfrm>
          <a:prstGeom prst="rect">
            <a:avLst/>
          </a:prstGeom>
          <a:noFill/>
        </p:spPr>
        <p:txBody>
          <a:bodyPr wrap="square" rtlCol="0">
            <a:spAutoFit/>
          </a:bodyPr>
          <a:lstStyle/>
          <a:p>
            <a:r>
              <a:rPr lang="en-US" sz="1000" dirty="0">
                <a:solidFill>
                  <a:schemeClr val="bg1">
                    <a:lumMod val="85000"/>
                  </a:schemeClr>
                </a:solidFill>
              </a:rPr>
              <a:t>CRWM_MttM_Q1_2025_Fid</a:t>
            </a:r>
          </a:p>
        </p:txBody>
      </p:sp>
    </p:spTree>
    <p:extLst>
      <p:ext uri="{BB962C8B-B14F-4D97-AF65-F5344CB8AC3E}">
        <p14:creationId xmlns:p14="http://schemas.microsoft.com/office/powerpoint/2010/main" val="232069099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EAB9-FFE1-649B-7FDE-F5CC9A2A607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258FF9-40A6-C75C-C3F7-8FA1BD221112}"/>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034637A0-F472-1EF0-7EAF-B21C2AFF9A74}"/>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39C354DE-D4D9-9FB0-BC16-75BBFF5E74F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CBD9C2D-7467-2200-9F4E-D4FD36E5BF6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597DE57A-897A-4332-0D1D-072E19D8756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E5E158B5-377C-3432-3B90-E40BDD95CA89}"/>
              </a:ext>
            </a:extLst>
          </p:cNvPr>
          <p:cNvSpPr txBox="1"/>
          <p:nvPr/>
        </p:nvSpPr>
        <p:spPr>
          <a:xfrm>
            <a:off x="1549253" y="728891"/>
            <a:ext cx="11519976"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This Bull Market Could Have a Long Way to Go</a:t>
            </a:r>
            <a:endParaRPr lang="en-US" sz="2000" dirty="0">
              <a:cs typeface="Calibri" panose="020F0502020204030204"/>
            </a:endParaRPr>
          </a:p>
        </p:txBody>
      </p:sp>
      <p:pic>
        <p:nvPicPr>
          <p:cNvPr id="9" name="Picture 8">
            <a:extLst>
              <a:ext uri="{FF2B5EF4-FFF2-40B4-BE49-F238E27FC236}">
                <a16:creationId xmlns:a16="http://schemas.microsoft.com/office/drawing/2014/main" id="{9EC2A882-A13A-9834-139A-39D6C2C0272B}"/>
              </a:ext>
            </a:extLst>
          </p:cNvPr>
          <p:cNvPicPr>
            <a:picLocks noChangeAspect="1"/>
          </p:cNvPicPr>
          <p:nvPr/>
        </p:nvPicPr>
        <p:blipFill>
          <a:blip r:embed="rId4"/>
          <a:stretch>
            <a:fillRect/>
          </a:stretch>
        </p:blipFill>
        <p:spPr>
          <a:xfrm>
            <a:off x="2594319" y="1387101"/>
            <a:ext cx="7010266" cy="4427135"/>
          </a:xfrm>
          <a:prstGeom prst="rect">
            <a:avLst/>
          </a:prstGeom>
        </p:spPr>
      </p:pic>
    </p:spTree>
    <p:extLst>
      <p:ext uri="{BB962C8B-B14F-4D97-AF65-F5344CB8AC3E}">
        <p14:creationId xmlns:p14="http://schemas.microsoft.com/office/powerpoint/2010/main" val="162634812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4"/>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Bloomberg</a:t>
            </a:r>
          </a:p>
        </p:txBody>
      </p:sp>
      <p:sp>
        <p:nvSpPr>
          <p:cNvPr id="4" name="TextBox 3">
            <a:extLst>
              <a:ext uri="{FF2B5EF4-FFF2-40B4-BE49-F238E27FC236}">
                <a16:creationId xmlns:a16="http://schemas.microsoft.com/office/drawing/2014/main" id="{B4278D7A-015D-BB11-190B-11C5EFE41B36}"/>
              </a:ext>
            </a:extLst>
          </p:cNvPr>
          <p:cNvSpPr txBox="1"/>
          <p:nvPr/>
        </p:nvSpPr>
        <p:spPr>
          <a:xfrm>
            <a:off x="336010" y="649775"/>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Inflation Cools: Key Categories See Dramatic Improvement</a:t>
            </a:r>
            <a:endParaRPr lang="en-US" sz="2000" dirty="0">
              <a:cs typeface="Calibri" panose="020F0502020204030204"/>
            </a:endParaRPr>
          </a:p>
        </p:txBody>
      </p:sp>
      <p:pic>
        <p:nvPicPr>
          <p:cNvPr id="5" name="Picture 4">
            <a:extLst>
              <a:ext uri="{FF2B5EF4-FFF2-40B4-BE49-F238E27FC236}">
                <a16:creationId xmlns:a16="http://schemas.microsoft.com/office/drawing/2014/main" id="{57F998E5-0A99-3464-D3A8-9C8042324004}"/>
              </a:ext>
            </a:extLst>
          </p:cNvPr>
          <p:cNvPicPr>
            <a:picLocks noChangeAspect="1"/>
          </p:cNvPicPr>
          <p:nvPr/>
        </p:nvPicPr>
        <p:blipFill>
          <a:blip r:embed="rId5"/>
          <a:stretch>
            <a:fillRect/>
          </a:stretch>
        </p:blipFill>
        <p:spPr>
          <a:xfrm>
            <a:off x="2210557" y="1270633"/>
            <a:ext cx="7770886" cy="4595841"/>
          </a:xfrm>
          <a:prstGeom prst="rect">
            <a:avLst/>
          </a:prstGeom>
        </p:spPr>
      </p:pic>
    </p:spTree>
    <p:extLst>
      <p:ext uri="{BB962C8B-B14F-4D97-AF65-F5344CB8AC3E}">
        <p14:creationId xmlns:p14="http://schemas.microsoft.com/office/powerpoint/2010/main" val="39441236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dirty="0">
                <a:solidFill>
                  <a:srgbClr val="216564"/>
                </a:solidFill>
                <a:latin typeface="Calibri" panose="020F0502020204030204" pitchFamily="34" charset="0"/>
                <a:ea typeface="Comfortaa"/>
                <a:cs typeface="Calibri" panose="020F0502020204030204" pitchFamily="34" charset="0"/>
                <a:sym typeface="Comfortaa"/>
              </a:rPr>
              <a:t>Ben Carlson</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5" name="TextBox 4">
            <a:extLst>
              <a:ext uri="{FF2B5EF4-FFF2-40B4-BE49-F238E27FC236}">
                <a16:creationId xmlns:a16="http://schemas.microsoft.com/office/drawing/2014/main" id="{FBA718B5-BB5F-423E-F5E9-3C1E7E529EFC}"/>
              </a:ext>
            </a:extLst>
          </p:cNvPr>
          <p:cNvSpPr txBox="1"/>
          <p:nvPr/>
        </p:nvSpPr>
        <p:spPr>
          <a:xfrm>
            <a:off x="579321" y="377219"/>
            <a:ext cx="8855979"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Recession are Becoming Less Common</a:t>
            </a:r>
            <a:endParaRPr lang="en-US" sz="2000" dirty="0">
              <a:cs typeface="Calibri" panose="020F0502020204030204"/>
            </a:endParaRPr>
          </a:p>
        </p:txBody>
      </p:sp>
      <p:pic>
        <p:nvPicPr>
          <p:cNvPr id="3" name="Picture 2">
            <a:extLst>
              <a:ext uri="{FF2B5EF4-FFF2-40B4-BE49-F238E27FC236}">
                <a16:creationId xmlns:a16="http://schemas.microsoft.com/office/drawing/2014/main" id="{987034FD-8104-1A04-BFC6-0F43E5314F68}"/>
              </a:ext>
            </a:extLst>
          </p:cNvPr>
          <p:cNvPicPr>
            <a:picLocks noChangeAspect="1"/>
          </p:cNvPicPr>
          <p:nvPr/>
        </p:nvPicPr>
        <p:blipFill>
          <a:blip r:embed="rId5"/>
          <a:stretch>
            <a:fillRect/>
          </a:stretch>
        </p:blipFill>
        <p:spPr>
          <a:xfrm>
            <a:off x="1931163" y="1356286"/>
            <a:ext cx="8329673" cy="4005292"/>
          </a:xfrm>
          <a:prstGeom prst="rect">
            <a:avLst/>
          </a:prstGeom>
        </p:spPr>
      </p:pic>
    </p:spTree>
    <p:extLst>
      <p:ext uri="{BB962C8B-B14F-4D97-AF65-F5344CB8AC3E}">
        <p14:creationId xmlns:p14="http://schemas.microsoft.com/office/powerpoint/2010/main" val="87962929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9F248F78-1517-44DA-EAAE-7C28F2E9172A}"/>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Leuthold Group</a:t>
            </a:r>
          </a:p>
        </p:txBody>
      </p:sp>
      <p:sp>
        <p:nvSpPr>
          <p:cNvPr id="4" name="TextBox 3">
            <a:extLst>
              <a:ext uri="{FF2B5EF4-FFF2-40B4-BE49-F238E27FC236}">
                <a16:creationId xmlns:a16="http://schemas.microsoft.com/office/drawing/2014/main" id="{B4278D7A-015D-BB11-190B-11C5EFE41B36}"/>
              </a:ext>
            </a:extLst>
          </p:cNvPr>
          <p:cNvSpPr txBox="1"/>
          <p:nvPr/>
        </p:nvSpPr>
        <p:spPr>
          <a:xfrm>
            <a:off x="455130" y="762139"/>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No Recession in Sight: 35% Market Surge Points to Continued Growth</a:t>
            </a:r>
            <a:endParaRPr lang="en-US" sz="2000" dirty="0">
              <a:cs typeface="Calibri" panose="020F0502020204030204"/>
            </a:endParaRPr>
          </a:p>
        </p:txBody>
      </p:sp>
      <p:pic>
        <p:nvPicPr>
          <p:cNvPr id="2" name="Picture 1">
            <a:extLst>
              <a:ext uri="{FF2B5EF4-FFF2-40B4-BE49-F238E27FC236}">
                <a16:creationId xmlns:a16="http://schemas.microsoft.com/office/drawing/2014/main" id="{082F4784-06F6-DD6D-EFB1-712DF441687A}"/>
              </a:ext>
            </a:extLst>
          </p:cNvPr>
          <p:cNvPicPr>
            <a:picLocks noChangeAspect="1"/>
          </p:cNvPicPr>
          <p:nvPr/>
        </p:nvPicPr>
        <p:blipFill>
          <a:blip r:embed="rId4"/>
          <a:stretch>
            <a:fillRect/>
          </a:stretch>
        </p:blipFill>
        <p:spPr>
          <a:xfrm>
            <a:off x="2412665" y="1342928"/>
            <a:ext cx="7366665" cy="4690110"/>
          </a:xfrm>
          <a:prstGeom prst="rect">
            <a:avLst/>
          </a:prstGeom>
        </p:spPr>
      </p:pic>
    </p:spTree>
    <p:extLst>
      <p:ext uri="{BB962C8B-B14F-4D97-AF65-F5344CB8AC3E}">
        <p14:creationId xmlns:p14="http://schemas.microsoft.com/office/powerpoint/2010/main" val="213561932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2" ma:contentTypeDescription="Create a new document." ma:contentTypeScope="" ma:versionID="e0881205a86c68d6d4afe17ee7af42c7">
  <xsd:schema xmlns:xsd="http://www.w3.org/2001/XMLSchema" xmlns:xs="http://www.w3.org/2001/XMLSchema" xmlns:p="http://schemas.microsoft.com/office/2006/metadata/properties" xmlns:ns1="http://schemas.microsoft.com/sharepoint/v3" xmlns:ns3="23175ea5-5bd8-43f0-967a-fc42e789e24e" xmlns:ns4="b66be890-fe06-40e1-9d37-6c021f3cdd74" targetNamespace="http://schemas.microsoft.com/office/2006/metadata/properties" ma:root="true" ma:fieldsID="b8b32c9845f648c6a59e3a2b9ceab04e" ns1:_="" ns3:_="" ns4:_="">
    <xsd:import namespace="http://schemas.microsoft.com/sharepoint/v3"/>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CCC50-9305-4533-A44A-982CFC4B480E}">
  <ds:schemaRefs>
    <ds:schemaRef ds:uri="http://schemas.microsoft.com/office/2006/documentManagement/types"/>
    <ds:schemaRef ds:uri="http://purl.org/dc/elements/1.1/"/>
    <ds:schemaRef ds:uri="http://schemas.microsoft.com/sharepoint/v3"/>
    <ds:schemaRef ds:uri="23175ea5-5bd8-43f0-967a-fc42e789e24e"/>
    <ds:schemaRef ds:uri="http://purl.org/dc/terms/"/>
    <ds:schemaRef ds:uri="http://purl.org/dc/dcmitype/"/>
    <ds:schemaRef ds:uri="http://schemas.microsoft.com/office/infopath/2007/PartnerControls"/>
    <ds:schemaRef ds:uri="http://www.w3.org/XML/1998/namespace"/>
    <ds:schemaRef ds:uri="http://schemas.openxmlformats.org/package/2006/metadata/core-properties"/>
    <ds:schemaRef ds:uri="b66be890-fe06-40e1-9d37-6c021f3cdd74"/>
    <ds:schemaRef ds:uri="http://schemas.microsoft.com/office/2006/metadata/properties"/>
  </ds:schemaRefs>
</ds:datastoreItem>
</file>

<file path=customXml/itemProps2.xml><?xml version="1.0" encoding="utf-8"?>
<ds:datastoreItem xmlns:ds="http://schemas.openxmlformats.org/officeDocument/2006/customXml" ds:itemID="{93AA6006-3086-4B87-AC59-9CBA27551BB0}">
  <ds:schemaRefs>
    <ds:schemaRef ds:uri="http://schemas.microsoft.com/sharepoint/v3/contenttype/forms"/>
  </ds:schemaRefs>
</ds:datastoreItem>
</file>

<file path=customXml/itemProps3.xml><?xml version="1.0" encoding="utf-8"?>
<ds:datastoreItem xmlns:ds="http://schemas.openxmlformats.org/officeDocument/2006/customXml" ds:itemID="{0D3804EA-591F-4EF8-A3F7-3508784A6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175ea5-5bd8-43f0-967a-fc42e789e24e"/>
    <ds:schemaRef ds:uri="b66be890-fe06-40e1-9d37-6c021f3cd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5968</TotalTime>
  <Words>1836</Words>
  <Application>Microsoft Macintosh PowerPoint</Application>
  <PresentationFormat>Widescreen</PresentationFormat>
  <Paragraphs>255</Paragraphs>
  <Slides>47</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Aptos</vt:lpstr>
      <vt:lpstr>Arial</vt:lpstr>
      <vt:lpstr>Calibri</vt:lpstr>
      <vt:lpstr>Calibri Light</vt:lpstr>
      <vt:lpstr>Century Gothic</vt:lpstr>
      <vt:lpstr>Lato</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7</cp:revision>
  <dcterms:created xsi:type="dcterms:W3CDTF">2020-04-11T12:13:59Z</dcterms:created>
  <dcterms:modified xsi:type="dcterms:W3CDTF">2025-01-28T13:30:05Z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