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2"/>
  </p:notesMasterIdLst>
  <p:handoutMasterIdLst>
    <p:handoutMasterId r:id="rId53"/>
  </p:handoutMasterIdLst>
  <p:sldIdLst>
    <p:sldId id="272" r:id="rId5"/>
    <p:sldId id="269" r:id="rId6"/>
    <p:sldId id="403" r:id="rId7"/>
    <p:sldId id="402" r:id="rId8"/>
    <p:sldId id="391" r:id="rId9"/>
    <p:sldId id="376" r:id="rId10"/>
    <p:sldId id="404" r:id="rId11"/>
    <p:sldId id="319" r:id="rId12"/>
    <p:sldId id="338" r:id="rId13"/>
    <p:sldId id="259" r:id="rId14"/>
    <p:sldId id="329" r:id="rId15"/>
    <p:sldId id="360" r:id="rId16"/>
    <p:sldId id="356" r:id="rId17"/>
    <p:sldId id="337" r:id="rId18"/>
    <p:sldId id="321" r:id="rId19"/>
    <p:sldId id="390" r:id="rId20"/>
    <p:sldId id="392" r:id="rId21"/>
    <p:sldId id="357" r:id="rId22"/>
    <p:sldId id="393" r:id="rId23"/>
    <p:sldId id="394" r:id="rId24"/>
    <p:sldId id="388" r:id="rId25"/>
    <p:sldId id="383" r:id="rId26"/>
    <p:sldId id="373" r:id="rId27"/>
    <p:sldId id="341" r:id="rId28"/>
    <p:sldId id="369" r:id="rId29"/>
    <p:sldId id="368" r:id="rId30"/>
    <p:sldId id="324" r:id="rId31"/>
    <p:sldId id="340" r:id="rId32"/>
    <p:sldId id="399" r:id="rId33"/>
    <p:sldId id="346" r:id="rId34"/>
    <p:sldId id="396" r:id="rId35"/>
    <p:sldId id="397" r:id="rId36"/>
    <p:sldId id="351" r:id="rId37"/>
    <p:sldId id="398" r:id="rId38"/>
    <p:sldId id="352" r:id="rId39"/>
    <p:sldId id="339" r:id="rId40"/>
    <p:sldId id="325" r:id="rId41"/>
    <p:sldId id="318" r:id="rId42"/>
    <p:sldId id="374" r:id="rId43"/>
    <p:sldId id="389" r:id="rId44"/>
    <p:sldId id="344" r:id="rId45"/>
    <p:sldId id="372" r:id="rId46"/>
    <p:sldId id="370" r:id="rId47"/>
    <p:sldId id="354" r:id="rId48"/>
    <p:sldId id="355" r:id="rId49"/>
    <p:sldId id="405" r:id="rId50"/>
    <p:sldId id="273"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6564"/>
    <a:srgbClr val="F5F5F5"/>
    <a:srgbClr val="F9F9F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ED382F3-052F-4780-95EF-352A6E88952F}" v="12" dt="2025-07-17T17:30:40.1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79"/>
    <p:restoredTop sz="94737"/>
  </p:normalViewPr>
  <p:slideViewPr>
    <p:cSldViewPr snapToGrid="0">
      <p:cViewPr varScale="1">
        <p:scale>
          <a:sx n="108" d="100"/>
          <a:sy n="108" d="100"/>
        </p:scale>
        <p:origin x="216" y="90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handoutMaster" Target="handoutMasters/handoutMaster1.xml"/><Relationship Id="rId58" Type="http://schemas.microsoft.com/office/2016/11/relationships/changesInfo" Target="changesInfos/changesInfo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ush Zarrabian" userId="3513cec3-e308-4458-84f8-489892507e09" providerId="ADAL" clId="{FED382F3-052F-4780-95EF-352A6E88952F}"/>
    <pc:docChg chg="custSel addSld delSld modSld sldOrd">
      <pc:chgData name="Rush Zarrabian" userId="3513cec3-e308-4458-84f8-489892507e09" providerId="ADAL" clId="{FED382F3-052F-4780-95EF-352A6E88952F}" dt="2025-07-17T18:01:20.776" v="739"/>
      <pc:docMkLst>
        <pc:docMk/>
      </pc:docMkLst>
      <pc:sldChg chg="addSp delSp modSp mod">
        <pc:chgData name="Rush Zarrabian" userId="3513cec3-e308-4458-84f8-489892507e09" providerId="ADAL" clId="{FED382F3-052F-4780-95EF-352A6E88952F}" dt="2025-07-17T14:49:55.080" v="130" actId="6549"/>
        <pc:sldMkLst>
          <pc:docMk/>
          <pc:sldMk cId="2354349077" sldId="259"/>
        </pc:sldMkLst>
        <pc:spChg chg="mod">
          <ac:chgData name="Rush Zarrabian" userId="3513cec3-e308-4458-84f8-489892507e09" providerId="ADAL" clId="{FED382F3-052F-4780-95EF-352A6E88952F}" dt="2025-07-17T14:49:55.080" v="130" actId="6549"/>
          <ac:spMkLst>
            <pc:docMk/>
            <pc:sldMk cId="2354349077" sldId="259"/>
            <ac:spMk id="2" creationId="{4E3C970E-5A0A-F6D6-700B-5DD6E7411D1F}"/>
          </ac:spMkLst>
        </pc:spChg>
        <pc:picChg chg="add mod">
          <ac:chgData name="Rush Zarrabian" userId="3513cec3-e308-4458-84f8-489892507e09" providerId="ADAL" clId="{FED382F3-052F-4780-95EF-352A6E88952F}" dt="2025-07-17T14:49:46.551" v="112" actId="1076"/>
          <ac:picMkLst>
            <pc:docMk/>
            <pc:sldMk cId="2354349077" sldId="259"/>
            <ac:picMk id="4" creationId="{C4857EBC-B25D-7680-8840-3AD8E4FFA4DC}"/>
          </ac:picMkLst>
        </pc:picChg>
        <pc:picChg chg="del">
          <ac:chgData name="Rush Zarrabian" userId="3513cec3-e308-4458-84f8-489892507e09" providerId="ADAL" clId="{FED382F3-052F-4780-95EF-352A6E88952F}" dt="2025-07-17T14:49:37.619" v="108" actId="478"/>
          <ac:picMkLst>
            <pc:docMk/>
            <pc:sldMk cId="2354349077" sldId="259"/>
            <ac:picMk id="7" creationId="{9E7E77CA-BB02-CAB0-239B-9E67982969D3}"/>
          </ac:picMkLst>
        </pc:picChg>
      </pc:sldChg>
      <pc:sldChg chg="modSp mod">
        <pc:chgData name="Rush Zarrabian" userId="3513cec3-e308-4458-84f8-489892507e09" providerId="ADAL" clId="{FED382F3-052F-4780-95EF-352A6E88952F}" dt="2025-07-17T14:31:19.035" v="1" actId="20577"/>
        <pc:sldMkLst>
          <pc:docMk/>
          <pc:sldMk cId="4279505794" sldId="272"/>
        </pc:sldMkLst>
        <pc:spChg chg="mod">
          <ac:chgData name="Rush Zarrabian" userId="3513cec3-e308-4458-84f8-489892507e09" providerId="ADAL" clId="{FED382F3-052F-4780-95EF-352A6E88952F}" dt="2025-07-17T14:31:19.035" v="1" actId="20577"/>
          <ac:spMkLst>
            <pc:docMk/>
            <pc:sldMk cId="4279505794" sldId="272"/>
            <ac:spMk id="5" creationId="{4776EEDB-2C73-9948-B70A-F619E618A537}"/>
          </ac:spMkLst>
        </pc:spChg>
      </pc:sldChg>
      <pc:sldChg chg="addSp delSp modSp mod ord">
        <pc:chgData name="Rush Zarrabian" userId="3513cec3-e308-4458-84f8-489892507e09" providerId="ADAL" clId="{FED382F3-052F-4780-95EF-352A6E88952F}" dt="2025-07-17T18:01:20.776" v="739"/>
        <pc:sldMkLst>
          <pc:docMk/>
          <pc:sldMk cId="3841427562" sldId="319"/>
        </pc:sldMkLst>
        <pc:spChg chg="mod">
          <ac:chgData name="Rush Zarrabian" userId="3513cec3-e308-4458-84f8-489892507e09" providerId="ADAL" clId="{FED382F3-052F-4780-95EF-352A6E88952F}" dt="2025-07-17T14:55:20.483" v="304" actId="1076"/>
          <ac:spMkLst>
            <pc:docMk/>
            <pc:sldMk cId="3841427562" sldId="319"/>
            <ac:spMk id="4" creationId="{B4278D7A-015D-BB11-190B-11C5EFE41B36}"/>
          </ac:spMkLst>
        </pc:spChg>
        <pc:spChg chg="del">
          <ac:chgData name="Rush Zarrabian" userId="3513cec3-e308-4458-84f8-489892507e09" providerId="ADAL" clId="{FED382F3-052F-4780-95EF-352A6E88952F}" dt="2025-07-17T14:55:58.665" v="308" actId="478"/>
          <ac:spMkLst>
            <pc:docMk/>
            <pc:sldMk cId="3841427562" sldId="319"/>
            <ac:spMk id="7" creationId="{9F248F78-1517-44DA-EAAE-7C28F2E9172A}"/>
          </ac:spMkLst>
        </pc:spChg>
        <pc:spChg chg="add mod">
          <ac:chgData name="Rush Zarrabian" userId="3513cec3-e308-4458-84f8-489892507e09" providerId="ADAL" clId="{FED382F3-052F-4780-95EF-352A6E88952F}" dt="2025-07-17T14:56:09.755" v="315" actId="20577"/>
          <ac:spMkLst>
            <pc:docMk/>
            <pc:sldMk cId="3841427562" sldId="319"/>
            <ac:spMk id="12" creationId="{6CB035E4-D95F-87BB-E45C-233601B0E548}"/>
          </ac:spMkLst>
        </pc:spChg>
        <pc:picChg chg="add mod">
          <ac:chgData name="Rush Zarrabian" userId="3513cec3-e308-4458-84f8-489892507e09" providerId="ADAL" clId="{FED382F3-052F-4780-95EF-352A6E88952F}" dt="2025-07-17T14:55:47.675" v="307" actId="1076"/>
          <ac:picMkLst>
            <pc:docMk/>
            <pc:sldMk cId="3841427562" sldId="319"/>
            <ac:picMk id="5" creationId="{87DE8A1E-B776-5342-DEEC-773123AB0511}"/>
          </ac:picMkLst>
        </pc:picChg>
        <pc:picChg chg="del">
          <ac:chgData name="Rush Zarrabian" userId="3513cec3-e308-4458-84f8-489892507e09" providerId="ADAL" clId="{FED382F3-052F-4780-95EF-352A6E88952F}" dt="2025-07-17T14:54:25.694" v="231" actId="478"/>
          <ac:picMkLst>
            <pc:docMk/>
            <pc:sldMk cId="3841427562" sldId="319"/>
            <ac:picMk id="9" creationId="{85E8D092-2C24-8534-C02D-8CA667ECBDEC}"/>
          </ac:picMkLst>
        </pc:picChg>
        <pc:picChg chg="add mod">
          <ac:chgData name="Rush Zarrabian" userId="3513cec3-e308-4458-84f8-489892507e09" providerId="ADAL" clId="{FED382F3-052F-4780-95EF-352A6E88952F}" dt="2025-07-17T14:55:39.870" v="306" actId="1076"/>
          <ac:picMkLst>
            <pc:docMk/>
            <pc:sldMk cId="3841427562" sldId="319"/>
            <ac:picMk id="11" creationId="{74493FEC-672B-615E-9E08-2606F29B4ED5}"/>
          </ac:picMkLst>
        </pc:picChg>
      </pc:sldChg>
      <pc:sldChg chg="addSp delSp modSp mod">
        <pc:chgData name="Rush Zarrabian" userId="3513cec3-e308-4458-84f8-489892507e09" providerId="ADAL" clId="{FED382F3-052F-4780-95EF-352A6E88952F}" dt="2025-07-17T14:40:41.636" v="7" actId="20577"/>
        <pc:sldMkLst>
          <pc:docMk/>
          <pc:sldMk cId="159753617" sldId="321"/>
        </pc:sldMkLst>
        <pc:spChg chg="mod">
          <ac:chgData name="Rush Zarrabian" userId="3513cec3-e308-4458-84f8-489892507e09" providerId="ADAL" clId="{FED382F3-052F-4780-95EF-352A6E88952F}" dt="2025-07-17T14:40:41.636" v="7" actId="20577"/>
          <ac:spMkLst>
            <pc:docMk/>
            <pc:sldMk cId="159753617" sldId="321"/>
            <ac:spMk id="3" creationId="{195DC246-1A96-7AD3-4528-B8E6318988E8}"/>
          </ac:spMkLst>
        </pc:spChg>
        <pc:picChg chg="add mod">
          <ac:chgData name="Rush Zarrabian" userId="3513cec3-e308-4458-84f8-489892507e09" providerId="ADAL" clId="{FED382F3-052F-4780-95EF-352A6E88952F}" dt="2025-07-17T14:40:23.888" v="4" actId="1076"/>
          <ac:picMkLst>
            <pc:docMk/>
            <pc:sldMk cId="159753617" sldId="321"/>
            <ac:picMk id="4" creationId="{B77F02C0-1120-82FC-0F81-4A822862112E}"/>
          </ac:picMkLst>
        </pc:picChg>
        <pc:picChg chg="del">
          <ac:chgData name="Rush Zarrabian" userId="3513cec3-e308-4458-84f8-489892507e09" providerId="ADAL" clId="{FED382F3-052F-4780-95EF-352A6E88952F}" dt="2025-07-17T14:40:20.846" v="2" actId="478"/>
          <ac:picMkLst>
            <pc:docMk/>
            <pc:sldMk cId="159753617" sldId="321"/>
            <ac:picMk id="5" creationId="{D77B9B42-E6A6-8BBB-304C-4A595869A555}"/>
          </ac:picMkLst>
        </pc:picChg>
      </pc:sldChg>
      <pc:sldChg chg="addSp delSp modSp mod">
        <pc:chgData name="Rush Zarrabian" userId="3513cec3-e308-4458-84f8-489892507e09" providerId="ADAL" clId="{FED382F3-052F-4780-95EF-352A6E88952F}" dt="2025-07-17T14:48:43.489" v="107" actId="1076"/>
        <pc:sldMkLst>
          <pc:docMk/>
          <pc:sldMk cId="3910914615" sldId="344"/>
        </pc:sldMkLst>
        <pc:picChg chg="add mod">
          <ac:chgData name="Rush Zarrabian" userId="3513cec3-e308-4458-84f8-489892507e09" providerId="ADAL" clId="{FED382F3-052F-4780-95EF-352A6E88952F}" dt="2025-07-17T14:48:43.489" v="107" actId="1076"/>
          <ac:picMkLst>
            <pc:docMk/>
            <pc:sldMk cId="3910914615" sldId="344"/>
            <ac:picMk id="3" creationId="{39C9A760-24AF-C12F-5A34-FE05CC232A02}"/>
          </ac:picMkLst>
        </pc:picChg>
        <pc:picChg chg="del">
          <ac:chgData name="Rush Zarrabian" userId="3513cec3-e308-4458-84f8-489892507e09" providerId="ADAL" clId="{FED382F3-052F-4780-95EF-352A6E88952F}" dt="2025-07-17T14:48:35.900" v="104" actId="478"/>
          <ac:picMkLst>
            <pc:docMk/>
            <pc:sldMk cId="3910914615" sldId="344"/>
            <ac:picMk id="5122" creationId="{A576D7F0-F373-E9CC-6A2E-81E3566D682F}"/>
          </ac:picMkLst>
        </pc:picChg>
      </pc:sldChg>
      <pc:sldChg chg="addSp delSp modSp mod">
        <pc:chgData name="Rush Zarrabian" userId="3513cec3-e308-4458-84f8-489892507e09" providerId="ADAL" clId="{FED382F3-052F-4780-95EF-352A6E88952F}" dt="2025-07-17T14:46:35.629" v="103" actId="1076"/>
        <pc:sldMkLst>
          <pc:docMk/>
          <pc:sldMk cId="2848636761" sldId="368"/>
        </pc:sldMkLst>
        <pc:spChg chg="mod">
          <ac:chgData name="Rush Zarrabian" userId="3513cec3-e308-4458-84f8-489892507e09" providerId="ADAL" clId="{FED382F3-052F-4780-95EF-352A6E88952F}" dt="2025-07-17T14:46:35.629" v="103" actId="1076"/>
          <ac:spMkLst>
            <pc:docMk/>
            <pc:sldMk cId="2848636761" sldId="368"/>
            <ac:spMk id="6" creationId="{FB2E88D4-B48E-C751-D7F3-55ECC8A1E009}"/>
          </ac:spMkLst>
        </pc:spChg>
        <pc:picChg chg="add">
          <ac:chgData name="Rush Zarrabian" userId="3513cec3-e308-4458-84f8-489892507e09" providerId="ADAL" clId="{FED382F3-052F-4780-95EF-352A6E88952F}" dt="2025-07-17T14:46:16.076" v="71" actId="22"/>
          <ac:picMkLst>
            <pc:docMk/>
            <pc:sldMk cId="2848636761" sldId="368"/>
            <ac:picMk id="3" creationId="{DA439195-2D69-2921-2529-E37E58B68810}"/>
          </ac:picMkLst>
        </pc:picChg>
        <pc:picChg chg="del">
          <ac:chgData name="Rush Zarrabian" userId="3513cec3-e308-4458-84f8-489892507e09" providerId="ADAL" clId="{FED382F3-052F-4780-95EF-352A6E88952F}" dt="2025-07-17T14:46:15.790" v="70" actId="478"/>
          <ac:picMkLst>
            <pc:docMk/>
            <pc:sldMk cId="2848636761" sldId="368"/>
            <ac:picMk id="5" creationId="{AF56045F-DE74-C89A-89CB-A3DA614C758B}"/>
          </ac:picMkLst>
        </pc:picChg>
      </pc:sldChg>
      <pc:sldChg chg="addSp delSp modSp mod">
        <pc:chgData name="Rush Zarrabian" userId="3513cec3-e308-4458-84f8-489892507e09" providerId="ADAL" clId="{FED382F3-052F-4780-95EF-352A6E88952F}" dt="2025-07-17T14:45:37.026" v="69" actId="1076"/>
        <pc:sldMkLst>
          <pc:docMk/>
          <pc:sldMk cId="3762585569" sldId="369"/>
        </pc:sldMkLst>
        <pc:spChg chg="mod">
          <ac:chgData name="Rush Zarrabian" userId="3513cec3-e308-4458-84f8-489892507e09" providerId="ADAL" clId="{FED382F3-052F-4780-95EF-352A6E88952F}" dt="2025-07-17T14:45:37.026" v="69" actId="1076"/>
          <ac:spMkLst>
            <pc:docMk/>
            <pc:sldMk cId="3762585569" sldId="369"/>
            <ac:spMk id="6" creationId="{2FE3BB42-AA09-C18E-416D-4FCF67815EA2}"/>
          </ac:spMkLst>
        </pc:spChg>
        <pc:picChg chg="del">
          <ac:chgData name="Rush Zarrabian" userId="3513cec3-e308-4458-84f8-489892507e09" providerId="ADAL" clId="{FED382F3-052F-4780-95EF-352A6E88952F}" dt="2025-07-17T14:44:58.635" v="40" actId="478"/>
          <ac:picMkLst>
            <pc:docMk/>
            <pc:sldMk cId="3762585569" sldId="369"/>
            <ac:picMk id="3" creationId="{2DB2A2A1-D05D-262C-8AB4-A834C14688BD}"/>
          </ac:picMkLst>
        </pc:picChg>
        <pc:picChg chg="add mod">
          <ac:chgData name="Rush Zarrabian" userId="3513cec3-e308-4458-84f8-489892507e09" providerId="ADAL" clId="{FED382F3-052F-4780-95EF-352A6E88952F}" dt="2025-07-17T14:45:06.599" v="42" actId="1076"/>
          <ac:picMkLst>
            <pc:docMk/>
            <pc:sldMk cId="3762585569" sldId="369"/>
            <ac:picMk id="5" creationId="{B2576952-4DCD-8A07-7AF2-59BC7E52CBD8}"/>
          </ac:picMkLst>
        </pc:picChg>
      </pc:sldChg>
      <pc:sldChg chg="del">
        <pc:chgData name="Rush Zarrabian" userId="3513cec3-e308-4458-84f8-489892507e09" providerId="ADAL" clId="{FED382F3-052F-4780-95EF-352A6E88952F}" dt="2025-07-17T17:29:59.108" v="571" actId="47"/>
        <pc:sldMkLst>
          <pc:docMk/>
          <pc:sldMk cId="3944123608" sldId="375"/>
        </pc:sldMkLst>
      </pc:sldChg>
      <pc:sldChg chg="addSp delSp modSp mod ord">
        <pc:chgData name="Rush Zarrabian" userId="3513cec3-e308-4458-84f8-489892507e09" providerId="ADAL" clId="{FED382F3-052F-4780-95EF-352A6E88952F}" dt="2025-07-17T17:59:40.897" v="660" actId="5793"/>
        <pc:sldMkLst>
          <pc:docMk/>
          <pc:sldMk cId="3059803710" sldId="376"/>
        </pc:sldMkLst>
        <pc:spChg chg="add mod">
          <ac:chgData name="Rush Zarrabian" userId="3513cec3-e308-4458-84f8-489892507e09" providerId="ADAL" clId="{FED382F3-052F-4780-95EF-352A6E88952F}" dt="2025-07-17T14:51:33.195" v="169" actId="1076"/>
          <ac:spMkLst>
            <pc:docMk/>
            <pc:sldMk cId="3059803710" sldId="376"/>
            <ac:spMk id="2" creationId="{5688B4BB-E34C-3F90-DAB6-FBA707DAF7EF}"/>
          </ac:spMkLst>
        </pc:spChg>
        <pc:spChg chg="del">
          <ac:chgData name="Rush Zarrabian" userId="3513cec3-e308-4458-84f8-489892507e09" providerId="ADAL" clId="{FED382F3-052F-4780-95EF-352A6E88952F}" dt="2025-07-17T14:51:08.752" v="132" actId="478"/>
          <ac:spMkLst>
            <pc:docMk/>
            <pc:sldMk cId="3059803710" sldId="376"/>
            <ac:spMk id="7" creationId="{C7B48459-1A61-D50B-0D4F-FABB278B2CCE}"/>
          </ac:spMkLst>
        </pc:spChg>
        <pc:spChg chg="mod">
          <ac:chgData name="Rush Zarrabian" userId="3513cec3-e308-4458-84f8-489892507e09" providerId="ADAL" clId="{FED382F3-052F-4780-95EF-352A6E88952F}" dt="2025-07-17T17:59:40.897" v="660" actId="5793"/>
          <ac:spMkLst>
            <pc:docMk/>
            <pc:sldMk cId="3059803710" sldId="376"/>
            <ac:spMk id="11" creationId="{A080D6D3-7ABD-E1B3-B157-E334A029A1A3}"/>
          </ac:spMkLst>
        </pc:spChg>
        <pc:picChg chg="del">
          <ac:chgData name="Rush Zarrabian" userId="3513cec3-e308-4458-84f8-489892507e09" providerId="ADAL" clId="{FED382F3-052F-4780-95EF-352A6E88952F}" dt="2025-07-17T14:51:48.976" v="170" actId="478"/>
          <ac:picMkLst>
            <pc:docMk/>
            <pc:sldMk cId="3059803710" sldId="376"/>
            <ac:picMk id="4" creationId="{CA71B4E6-122D-381C-D7E1-D68C309334A1}"/>
          </ac:picMkLst>
        </pc:picChg>
        <pc:picChg chg="add mod">
          <ac:chgData name="Rush Zarrabian" userId="3513cec3-e308-4458-84f8-489892507e09" providerId="ADAL" clId="{FED382F3-052F-4780-95EF-352A6E88952F}" dt="2025-07-17T14:54:21.550" v="230" actId="1076"/>
          <ac:picMkLst>
            <pc:docMk/>
            <pc:sldMk cId="3059803710" sldId="376"/>
            <ac:picMk id="9" creationId="{2EFCCBCA-70BD-33D3-694A-74BAD793DF71}"/>
          </ac:picMkLst>
        </pc:picChg>
      </pc:sldChg>
      <pc:sldChg chg="addSp delSp modSp mod">
        <pc:chgData name="Rush Zarrabian" userId="3513cec3-e308-4458-84f8-489892507e09" providerId="ADAL" clId="{FED382F3-052F-4780-95EF-352A6E88952F}" dt="2025-07-17T17:27:29.122" v="502" actId="1076"/>
        <pc:sldMkLst>
          <pc:docMk/>
          <pc:sldMk cId="1626348122" sldId="391"/>
        </pc:sldMkLst>
        <pc:spChg chg="mod">
          <ac:chgData name="Rush Zarrabian" userId="3513cec3-e308-4458-84f8-489892507e09" providerId="ADAL" clId="{FED382F3-052F-4780-95EF-352A6E88952F}" dt="2025-07-17T17:27:29.122" v="502" actId="1076"/>
          <ac:spMkLst>
            <pc:docMk/>
            <pc:sldMk cId="1626348122" sldId="391"/>
            <ac:spMk id="4" creationId="{E5E158B5-377C-3432-3B90-E40BDD95CA89}"/>
          </ac:spMkLst>
        </pc:spChg>
        <pc:spChg chg="mod">
          <ac:chgData name="Rush Zarrabian" userId="3513cec3-e308-4458-84f8-489892507e09" providerId="ADAL" clId="{FED382F3-052F-4780-95EF-352A6E88952F}" dt="2025-07-17T17:26:55.266" v="499" actId="20577"/>
          <ac:spMkLst>
            <pc:docMk/>
            <pc:sldMk cId="1626348122" sldId="391"/>
            <ac:spMk id="7" creationId="{597DE57A-897A-4332-0D1D-072E19D87560}"/>
          </ac:spMkLst>
        </pc:spChg>
        <pc:picChg chg="del">
          <ac:chgData name="Rush Zarrabian" userId="3513cec3-e308-4458-84f8-489892507e09" providerId="ADAL" clId="{FED382F3-052F-4780-95EF-352A6E88952F}" dt="2025-07-17T17:26:05.832" v="420" actId="478"/>
          <ac:picMkLst>
            <pc:docMk/>
            <pc:sldMk cId="1626348122" sldId="391"/>
            <ac:picMk id="16" creationId="{1D3C2282-F973-2C7B-8F2D-098E4B6618D5}"/>
          </ac:picMkLst>
        </pc:picChg>
        <pc:picChg chg="add mod">
          <ac:chgData name="Rush Zarrabian" userId="3513cec3-e308-4458-84f8-489892507e09" providerId="ADAL" clId="{FED382F3-052F-4780-95EF-352A6E88952F}" dt="2025-07-17T17:27:18.118" v="500" actId="1076"/>
          <ac:picMkLst>
            <pc:docMk/>
            <pc:sldMk cId="1626348122" sldId="391"/>
            <ac:picMk id="1026" creationId="{A1566742-F05D-73E4-7E1B-A6CD9D1D96DA}"/>
          </ac:picMkLst>
        </pc:picChg>
      </pc:sldChg>
      <pc:sldChg chg="addSp delSp modSp mod">
        <pc:chgData name="Rush Zarrabian" userId="3513cec3-e308-4458-84f8-489892507e09" providerId="ADAL" clId="{FED382F3-052F-4780-95EF-352A6E88952F}" dt="2025-07-17T14:41:47.495" v="19" actId="20577"/>
        <pc:sldMkLst>
          <pc:docMk/>
          <pc:sldMk cId="3531767645" sldId="392"/>
        </pc:sldMkLst>
        <pc:spChg chg="mod">
          <ac:chgData name="Rush Zarrabian" userId="3513cec3-e308-4458-84f8-489892507e09" providerId="ADAL" clId="{FED382F3-052F-4780-95EF-352A6E88952F}" dt="2025-07-17T14:41:47.495" v="19" actId="20577"/>
          <ac:spMkLst>
            <pc:docMk/>
            <pc:sldMk cId="3531767645" sldId="392"/>
            <ac:spMk id="6" creationId="{86A37023-D387-F073-2891-4E0385A5B870}"/>
          </ac:spMkLst>
        </pc:spChg>
        <pc:picChg chg="add mod">
          <ac:chgData name="Rush Zarrabian" userId="3513cec3-e308-4458-84f8-489892507e09" providerId="ADAL" clId="{FED382F3-052F-4780-95EF-352A6E88952F}" dt="2025-07-17T14:41:20.043" v="10" actId="1076"/>
          <ac:picMkLst>
            <pc:docMk/>
            <pc:sldMk cId="3531767645" sldId="392"/>
            <ac:picMk id="3" creationId="{E941BDF6-91BC-B7B5-FD10-1A8CD792E352}"/>
          </ac:picMkLst>
        </pc:picChg>
        <pc:picChg chg="del">
          <ac:chgData name="Rush Zarrabian" userId="3513cec3-e308-4458-84f8-489892507e09" providerId="ADAL" clId="{FED382F3-052F-4780-95EF-352A6E88952F}" dt="2025-07-17T14:41:17.142" v="8" actId="478"/>
          <ac:picMkLst>
            <pc:docMk/>
            <pc:sldMk cId="3531767645" sldId="392"/>
            <ac:picMk id="5" creationId="{3DDE2BEC-E9E2-5759-0732-4DA306BD8554}"/>
          </ac:picMkLst>
        </pc:picChg>
      </pc:sldChg>
      <pc:sldChg chg="addSp delSp modSp mod">
        <pc:chgData name="Rush Zarrabian" userId="3513cec3-e308-4458-84f8-489892507e09" providerId="ADAL" clId="{FED382F3-052F-4780-95EF-352A6E88952F}" dt="2025-07-17T14:42:38.471" v="31" actId="1076"/>
        <pc:sldMkLst>
          <pc:docMk/>
          <pc:sldMk cId="3817675091" sldId="393"/>
        </pc:sldMkLst>
        <pc:spChg chg="mod">
          <ac:chgData name="Rush Zarrabian" userId="3513cec3-e308-4458-84f8-489892507e09" providerId="ADAL" clId="{FED382F3-052F-4780-95EF-352A6E88952F}" dt="2025-07-17T14:42:34.702" v="30" actId="20577"/>
          <ac:spMkLst>
            <pc:docMk/>
            <pc:sldMk cId="3817675091" sldId="393"/>
            <ac:spMk id="6" creationId="{F4BB1BD1-13BF-1EBA-E516-2D56690613ED}"/>
          </ac:spMkLst>
        </pc:spChg>
        <pc:picChg chg="del">
          <ac:chgData name="Rush Zarrabian" userId="3513cec3-e308-4458-84f8-489892507e09" providerId="ADAL" clId="{FED382F3-052F-4780-95EF-352A6E88952F}" dt="2025-07-17T14:42:28.063" v="20" actId="478"/>
          <ac:picMkLst>
            <pc:docMk/>
            <pc:sldMk cId="3817675091" sldId="393"/>
            <ac:picMk id="3" creationId="{A7405F48-85CC-9A3A-7464-2D73D747B5D8}"/>
          </ac:picMkLst>
        </pc:picChg>
        <pc:picChg chg="add mod">
          <ac:chgData name="Rush Zarrabian" userId="3513cec3-e308-4458-84f8-489892507e09" providerId="ADAL" clId="{FED382F3-052F-4780-95EF-352A6E88952F}" dt="2025-07-17T14:42:38.471" v="31" actId="1076"/>
          <ac:picMkLst>
            <pc:docMk/>
            <pc:sldMk cId="3817675091" sldId="393"/>
            <ac:picMk id="5" creationId="{CA914371-B830-221B-A6BA-ACA4C4AA7641}"/>
          </ac:picMkLst>
        </pc:picChg>
      </pc:sldChg>
      <pc:sldChg chg="addSp delSp modSp mod">
        <pc:chgData name="Rush Zarrabian" userId="3513cec3-e308-4458-84f8-489892507e09" providerId="ADAL" clId="{FED382F3-052F-4780-95EF-352A6E88952F}" dt="2025-07-17T14:44:07.919" v="39" actId="1076"/>
        <pc:sldMkLst>
          <pc:docMk/>
          <pc:sldMk cId="2715458292" sldId="394"/>
        </pc:sldMkLst>
        <pc:spChg chg="mod">
          <ac:chgData name="Rush Zarrabian" userId="3513cec3-e308-4458-84f8-489892507e09" providerId="ADAL" clId="{FED382F3-052F-4780-95EF-352A6E88952F}" dt="2025-07-17T14:42:56.415" v="35" actId="20577"/>
          <ac:spMkLst>
            <pc:docMk/>
            <pc:sldMk cId="2715458292" sldId="394"/>
            <ac:spMk id="6" creationId="{62B4B256-6F64-98EF-9809-B22F9BF67555}"/>
          </ac:spMkLst>
        </pc:spChg>
        <pc:picChg chg="add mod">
          <ac:chgData name="Rush Zarrabian" userId="3513cec3-e308-4458-84f8-489892507e09" providerId="ADAL" clId="{FED382F3-052F-4780-95EF-352A6E88952F}" dt="2025-07-17T14:44:07.919" v="39" actId="1076"/>
          <ac:picMkLst>
            <pc:docMk/>
            <pc:sldMk cId="2715458292" sldId="394"/>
            <ac:picMk id="3" creationId="{A292CEA9-3783-FF0A-17F7-10B501DDD29D}"/>
          </ac:picMkLst>
        </pc:picChg>
        <pc:picChg chg="del">
          <ac:chgData name="Rush Zarrabian" userId="3513cec3-e308-4458-84f8-489892507e09" providerId="ADAL" clId="{FED382F3-052F-4780-95EF-352A6E88952F}" dt="2025-07-17T14:43:54.622" v="36" actId="478"/>
          <ac:picMkLst>
            <pc:docMk/>
            <pc:sldMk cId="2715458292" sldId="394"/>
            <ac:picMk id="5" creationId="{03AC3F2D-6AAF-D576-3690-8D7EE2A6209C}"/>
          </ac:picMkLst>
        </pc:picChg>
      </pc:sldChg>
      <pc:sldChg chg="del">
        <pc:chgData name="Rush Zarrabian" userId="3513cec3-e308-4458-84f8-489892507e09" providerId="ADAL" clId="{FED382F3-052F-4780-95EF-352A6E88952F}" dt="2025-07-17T17:29:59.108" v="571" actId="47"/>
        <pc:sldMkLst>
          <pc:docMk/>
          <pc:sldMk cId="2298379400" sldId="400"/>
        </pc:sldMkLst>
      </pc:sldChg>
      <pc:sldChg chg="del">
        <pc:chgData name="Rush Zarrabian" userId="3513cec3-e308-4458-84f8-489892507e09" providerId="ADAL" clId="{FED382F3-052F-4780-95EF-352A6E88952F}" dt="2025-07-17T17:29:59.108" v="571" actId="47"/>
        <pc:sldMkLst>
          <pc:docMk/>
          <pc:sldMk cId="1819838733" sldId="401"/>
        </pc:sldMkLst>
      </pc:sldChg>
      <pc:sldChg chg="addSp delSp modSp mod ord">
        <pc:chgData name="Rush Zarrabian" userId="3513cec3-e308-4458-84f8-489892507e09" providerId="ADAL" clId="{FED382F3-052F-4780-95EF-352A6E88952F}" dt="2025-07-17T18:01:15.086" v="737"/>
        <pc:sldMkLst>
          <pc:docMk/>
          <pc:sldMk cId="214249065" sldId="402"/>
        </pc:sldMkLst>
        <pc:spChg chg="mod">
          <ac:chgData name="Rush Zarrabian" userId="3513cec3-e308-4458-84f8-489892507e09" providerId="ADAL" clId="{FED382F3-052F-4780-95EF-352A6E88952F}" dt="2025-07-17T17:29:46.120" v="570" actId="1076"/>
          <ac:spMkLst>
            <pc:docMk/>
            <pc:sldMk cId="214249065" sldId="402"/>
            <ac:spMk id="4" creationId="{A021C57B-F274-D14C-50AC-E28FD99F638C}"/>
          </ac:spMkLst>
        </pc:spChg>
        <pc:spChg chg="mod">
          <ac:chgData name="Rush Zarrabian" userId="3513cec3-e308-4458-84f8-489892507e09" providerId="ADAL" clId="{FED382F3-052F-4780-95EF-352A6E88952F}" dt="2025-07-17T17:28:10.509" v="516" actId="20577"/>
          <ac:spMkLst>
            <pc:docMk/>
            <pc:sldMk cId="214249065" sldId="402"/>
            <ac:spMk id="7" creationId="{205F0E1E-8909-EE2B-85F4-A4A75EB6ADB6}"/>
          </ac:spMkLst>
        </pc:spChg>
        <pc:picChg chg="del">
          <ac:chgData name="Rush Zarrabian" userId="3513cec3-e308-4458-84f8-489892507e09" providerId="ADAL" clId="{FED382F3-052F-4780-95EF-352A6E88952F}" dt="2025-07-17T17:28:00.219" v="503" actId="478"/>
          <ac:picMkLst>
            <pc:docMk/>
            <pc:sldMk cId="214249065" sldId="402"/>
            <ac:picMk id="5" creationId="{69AB1D94-FC7A-97F3-7764-C886D1A3E5A1}"/>
          </ac:picMkLst>
        </pc:picChg>
        <pc:picChg chg="add mod">
          <ac:chgData name="Rush Zarrabian" userId="3513cec3-e308-4458-84f8-489892507e09" providerId="ADAL" clId="{FED382F3-052F-4780-95EF-352A6E88952F}" dt="2025-07-17T17:29:29.747" v="519" actId="1076"/>
          <ac:picMkLst>
            <pc:docMk/>
            <pc:sldMk cId="214249065" sldId="402"/>
            <ac:picMk id="2050" creationId="{20BB302E-2FEB-633C-E36B-F32A2265D5C6}"/>
          </ac:picMkLst>
        </pc:picChg>
      </pc:sldChg>
      <pc:sldChg chg="addSp delSp modSp add mod ord">
        <pc:chgData name="Rush Zarrabian" userId="3513cec3-e308-4458-84f8-489892507e09" providerId="ADAL" clId="{FED382F3-052F-4780-95EF-352A6E88952F}" dt="2025-07-17T17:59:30.209" v="654"/>
        <pc:sldMkLst>
          <pc:docMk/>
          <pc:sldMk cId="3779827855" sldId="403"/>
        </pc:sldMkLst>
        <pc:spChg chg="mod">
          <ac:chgData name="Rush Zarrabian" userId="3513cec3-e308-4458-84f8-489892507e09" providerId="ADAL" clId="{FED382F3-052F-4780-95EF-352A6E88952F}" dt="2025-07-17T17:25:55.855" v="419" actId="1076"/>
          <ac:spMkLst>
            <pc:docMk/>
            <pc:sldMk cId="3779827855" sldId="403"/>
            <ac:spMk id="4" creationId="{63922CA2-1749-F3E1-4D2D-1C904AA6C964}"/>
          </ac:spMkLst>
        </pc:spChg>
        <pc:picChg chg="del">
          <ac:chgData name="Rush Zarrabian" userId="3513cec3-e308-4458-84f8-489892507e09" providerId="ADAL" clId="{FED382F3-052F-4780-95EF-352A6E88952F}" dt="2025-07-17T17:25:15.544" v="317" actId="478"/>
          <ac:picMkLst>
            <pc:docMk/>
            <pc:sldMk cId="3779827855" sldId="403"/>
            <ac:picMk id="5" creationId="{237405BF-E88A-A437-00D9-F4AF57CED414}"/>
          </ac:picMkLst>
        </pc:picChg>
        <pc:picChg chg="add mod">
          <ac:chgData name="Rush Zarrabian" userId="3513cec3-e308-4458-84f8-489892507e09" providerId="ADAL" clId="{FED382F3-052F-4780-95EF-352A6E88952F}" dt="2025-07-17T17:25:51.019" v="418" actId="1076"/>
          <ac:picMkLst>
            <pc:docMk/>
            <pc:sldMk cId="3779827855" sldId="403"/>
            <ac:picMk id="7" creationId="{B5D0FB8A-9900-D7DB-343F-73E95DDBBC66}"/>
          </ac:picMkLst>
        </pc:picChg>
        <pc:picChg chg="del">
          <ac:chgData name="Rush Zarrabian" userId="3513cec3-e308-4458-84f8-489892507e09" providerId="ADAL" clId="{FED382F3-052F-4780-95EF-352A6E88952F}" dt="2025-07-17T17:25:17.703" v="318" actId="478"/>
          <ac:picMkLst>
            <pc:docMk/>
            <pc:sldMk cId="3779827855" sldId="403"/>
            <ac:picMk id="11" creationId="{EB65B19D-A5F1-0F30-904D-A5326364D1D8}"/>
          </ac:picMkLst>
        </pc:picChg>
      </pc:sldChg>
      <pc:sldChg chg="addSp delSp modSp add mod">
        <pc:chgData name="Rush Zarrabian" userId="3513cec3-e308-4458-84f8-489892507e09" providerId="ADAL" clId="{FED382F3-052F-4780-95EF-352A6E88952F}" dt="2025-07-17T18:00:37.536" v="735" actId="1076"/>
        <pc:sldMkLst>
          <pc:docMk/>
          <pc:sldMk cId="4041250717" sldId="404"/>
        </pc:sldMkLst>
        <pc:spChg chg="mod">
          <ac:chgData name="Rush Zarrabian" userId="3513cec3-e308-4458-84f8-489892507e09" providerId="ADAL" clId="{FED382F3-052F-4780-95EF-352A6E88952F}" dt="2025-07-17T18:00:37.536" v="735" actId="1076"/>
          <ac:spMkLst>
            <pc:docMk/>
            <pc:sldMk cId="4041250717" sldId="404"/>
            <ac:spMk id="4" creationId="{A7B03650-93DE-C7BF-520A-DB20D104820C}"/>
          </ac:spMkLst>
        </pc:spChg>
        <pc:spChg chg="mod">
          <ac:chgData name="Rush Zarrabian" userId="3513cec3-e308-4458-84f8-489892507e09" providerId="ADAL" clId="{FED382F3-052F-4780-95EF-352A6E88952F}" dt="2025-07-17T17:30:58.341" v="587" actId="20577"/>
          <ac:spMkLst>
            <pc:docMk/>
            <pc:sldMk cId="4041250717" sldId="404"/>
            <ac:spMk id="7" creationId="{0EB10582-EC68-DFAA-11CC-038A038ED152}"/>
          </ac:spMkLst>
        </pc:spChg>
        <pc:picChg chg="add mod">
          <ac:chgData name="Rush Zarrabian" userId="3513cec3-e308-4458-84f8-489892507e09" providerId="ADAL" clId="{FED382F3-052F-4780-95EF-352A6E88952F}" dt="2025-07-17T18:00:08.809" v="727" actId="1076"/>
          <ac:picMkLst>
            <pc:docMk/>
            <pc:sldMk cId="4041250717" sldId="404"/>
            <ac:picMk id="5" creationId="{E84B55DA-B57A-4288-856A-117F7BFADEA6}"/>
          </ac:picMkLst>
        </pc:picChg>
        <pc:picChg chg="del">
          <ac:chgData name="Rush Zarrabian" userId="3513cec3-e308-4458-84f8-489892507e09" providerId="ADAL" clId="{FED382F3-052F-4780-95EF-352A6E88952F}" dt="2025-07-17T17:30:40.183" v="573" actId="478"/>
          <ac:picMkLst>
            <pc:docMk/>
            <pc:sldMk cId="4041250717" sldId="404"/>
            <ac:picMk id="2050" creationId="{43073F2B-DAEF-D40A-0D29-2C6932704355}"/>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0E40168-E862-4CE1-A7A1-D1C89BADD2C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9EF8F0D-302D-443C-B56A-0100184BF38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D200DDF-717F-42D6-9802-E8D8F600A252}" type="datetimeFigureOut">
              <a:rPr lang="en-US" smtClean="0"/>
              <a:t>7/21/25</a:t>
            </a:fld>
            <a:endParaRPr lang="en-US"/>
          </a:p>
        </p:txBody>
      </p:sp>
      <p:sp>
        <p:nvSpPr>
          <p:cNvPr id="4" name="Footer Placeholder 3">
            <a:extLst>
              <a:ext uri="{FF2B5EF4-FFF2-40B4-BE49-F238E27FC236}">
                <a16:creationId xmlns:a16="http://schemas.microsoft.com/office/drawing/2014/main" id="{CCB163CA-0001-4FB8-B5A6-5A3FE9F31DB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A30DEDB-60D7-4E0B-85C3-62136F1F8EC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03926EC-5AE6-427A-9C77-7081F35E81A1}" type="slidenum">
              <a:rPr lang="en-US" smtClean="0"/>
              <a:t>‹#›</a:t>
            </a:fld>
            <a:endParaRPr lang="en-US"/>
          </a:p>
        </p:txBody>
      </p:sp>
    </p:spTree>
    <p:extLst>
      <p:ext uri="{BB962C8B-B14F-4D97-AF65-F5344CB8AC3E}">
        <p14:creationId xmlns:p14="http://schemas.microsoft.com/office/powerpoint/2010/main" val="40275963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E05729-A30F-B84B-AF01-A8687DE6129E}" type="datetimeFigureOut">
              <a:rPr lang="en-US" smtClean="0"/>
              <a:t>7/21/25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74EBBB-6B73-6541-856A-5A082E4E5AC7}" type="slidenum">
              <a:rPr lang="en-US" smtClean="0"/>
              <a:t>‹#›</a:t>
            </a:fld>
            <a:endParaRPr lang="en-US"/>
          </a:p>
        </p:txBody>
      </p:sp>
    </p:spTree>
    <p:extLst>
      <p:ext uri="{BB962C8B-B14F-4D97-AF65-F5344CB8AC3E}">
        <p14:creationId xmlns:p14="http://schemas.microsoft.com/office/powerpoint/2010/main" val="37797909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74EBBB-6B73-6541-856A-5A082E4E5AC7}" type="slidenum">
              <a:rPr lang="en-US" smtClean="0"/>
              <a:t>11</a:t>
            </a:fld>
            <a:endParaRPr lang="en-US"/>
          </a:p>
        </p:txBody>
      </p:sp>
    </p:spTree>
    <p:extLst>
      <p:ext uri="{BB962C8B-B14F-4D97-AF65-F5344CB8AC3E}">
        <p14:creationId xmlns:p14="http://schemas.microsoft.com/office/powerpoint/2010/main" val="10262432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74EBBB-6B73-6541-856A-5A082E4E5AC7}" type="slidenum">
              <a:rPr lang="en-US" smtClean="0"/>
              <a:t>23</a:t>
            </a:fld>
            <a:endParaRPr lang="en-US"/>
          </a:p>
        </p:txBody>
      </p:sp>
    </p:spTree>
    <p:extLst>
      <p:ext uri="{BB962C8B-B14F-4D97-AF65-F5344CB8AC3E}">
        <p14:creationId xmlns:p14="http://schemas.microsoft.com/office/powerpoint/2010/main" val="23700492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F40A8D-CB09-C431-93E2-CE2DE7AD38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3014A5-E3C9-823B-60F5-272AF15A1D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6AB389-CF8A-20E8-D4AB-5D0D6CBC6D1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6295E67-8D2E-AFBE-B569-824518D4419F}"/>
              </a:ext>
            </a:extLst>
          </p:cNvPr>
          <p:cNvSpPr>
            <a:spLocks noGrp="1"/>
          </p:cNvSpPr>
          <p:nvPr>
            <p:ph type="sldNum" sz="quarter" idx="5"/>
          </p:nvPr>
        </p:nvSpPr>
        <p:spPr/>
        <p:txBody>
          <a:bodyPr/>
          <a:lstStyle/>
          <a:p>
            <a:fld id="{F174EBBB-6B73-6541-856A-5A082E4E5AC7}" type="slidenum">
              <a:rPr lang="en-US" smtClean="0"/>
              <a:t>25</a:t>
            </a:fld>
            <a:endParaRPr lang="en-US"/>
          </a:p>
        </p:txBody>
      </p:sp>
    </p:spTree>
    <p:extLst>
      <p:ext uri="{BB962C8B-B14F-4D97-AF65-F5344CB8AC3E}">
        <p14:creationId xmlns:p14="http://schemas.microsoft.com/office/powerpoint/2010/main" val="14820380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2BE5A3-861C-A944-EB54-CBC23FB5C8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856E86-2C31-1CDC-63F4-0E82A6DE1E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6E9DC0-F12F-B7D3-BAA1-31C53F92A9C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D54153C-46F8-AE90-7A7D-FFB7F9A3C416}"/>
              </a:ext>
            </a:extLst>
          </p:cNvPr>
          <p:cNvSpPr>
            <a:spLocks noGrp="1"/>
          </p:cNvSpPr>
          <p:nvPr>
            <p:ph type="sldNum" sz="quarter" idx="5"/>
          </p:nvPr>
        </p:nvSpPr>
        <p:spPr/>
        <p:txBody>
          <a:bodyPr/>
          <a:lstStyle/>
          <a:p>
            <a:fld id="{F174EBBB-6B73-6541-856A-5A082E4E5AC7}" type="slidenum">
              <a:rPr lang="en-US" smtClean="0"/>
              <a:t>26</a:t>
            </a:fld>
            <a:endParaRPr lang="en-US"/>
          </a:p>
        </p:txBody>
      </p:sp>
    </p:spTree>
    <p:extLst>
      <p:ext uri="{BB962C8B-B14F-4D97-AF65-F5344CB8AC3E}">
        <p14:creationId xmlns:p14="http://schemas.microsoft.com/office/powerpoint/2010/main" val="3893533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74EBBB-6B73-6541-856A-5A082E4E5AC7}" type="slidenum">
              <a:rPr lang="en-US" smtClean="0"/>
              <a:t>27</a:t>
            </a:fld>
            <a:endParaRPr lang="en-US"/>
          </a:p>
        </p:txBody>
      </p:sp>
    </p:spTree>
    <p:extLst>
      <p:ext uri="{BB962C8B-B14F-4D97-AF65-F5344CB8AC3E}">
        <p14:creationId xmlns:p14="http://schemas.microsoft.com/office/powerpoint/2010/main" val="17605685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74EBBB-6B73-6541-856A-5A082E4E5AC7}" type="slidenum">
              <a:rPr lang="en-US" smtClean="0"/>
              <a:t>29</a:t>
            </a:fld>
            <a:endParaRPr lang="en-US"/>
          </a:p>
        </p:txBody>
      </p:sp>
    </p:spTree>
    <p:extLst>
      <p:ext uri="{BB962C8B-B14F-4D97-AF65-F5344CB8AC3E}">
        <p14:creationId xmlns:p14="http://schemas.microsoft.com/office/powerpoint/2010/main" val="33530954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74EBBB-6B73-6541-856A-5A082E4E5AC7}" type="slidenum">
              <a:rPr lang="en-US" smtClean="0"/>
              <a:t>30</a:t>
            </a:fld>
            <a:endParaRPr lang="en-US"/>
          </a:p>
        </p:txBody>
      </p:sp>
    </p:spTree>
    <p:extLst>
      <p:ext uri="{BB962C8B-B14F-4D97-AF65-F5344CB8AC3E}">
        <p14:creationId xmlns:p14="http://schemas.microsoft.com/office/powerpoint/2010/main" val="19753547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74EBBB-6B73-6541-856A-5A082E4E5AC7}" type="slidenum">
              <a:rPr lang="en-US" smtClean="0"/>
              <a:t>31</a:t>
            </a:fld>
            <a:endParaRPr lang="en-US"/>
          </a:p>
        </p:txBody>
      </p:sp>
    </p:spTree>
    <p:extLst>
      <p:ext uri="{BB962C8B-B14F-4D97-AF65-F5344CB8AC3E}">
        <p14:creationId xmlns:p14="http://schemas.microsoft.com/office/powerpoint/2010/main" val="20056825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74EBBB-6B73-6541-856A-5A082E4E5AC7}" type="slidenum">
              <a:rPr lang="en-US" smtClean="0"/>
              <a:t>33</a:t>
            </a:fld>
            <a:endParaRPr lang="en-US"/>
          </a:p>
        </p:txBody>
      </p:sp>
    </p:spTree>
    <p:extLst>
      <p:ext uri="{BB962C8B-B14F-4D97-AF65-F5344CB8AC3E}">
        <p14:creationId xmlns:p14="http://schemas.microsoft.com/office/powerpoint/2010/main" val="16873216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65CC030-8073-43DE-A60E-F3EF649A2A6A}" type="slidenum">
              <a:rPr lang="en-ID" smtClean="0"/>
              <a:t>34</a:t>
            </a:fld>
            <a:endParaRPr lang="en-ID"/>
          </a:p>
        </p:txBody>
      </p:sp>
    </p:spTree>
    <p:extLst>
      <p:ext uri="{BB962C8B-B14F-4D97-AF65-F5344CB8AC3E}">
        <p14:creationId xmlns:p14="http://schemas.microsoft.com/office/powerpoint/2010/main" val="25664306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74EBBB-6B73-6541-856A-5A082E4E5AC7}" type="slidenum">
              <a:rPr lang="en-US" smtClean="0"/>
              <a:t>35</a:t>
            </a:fld>
            <a:endParaRPr lang="en-US"/>
          </a:p>
        </p:txBody>
      </p:sp>
    </p:spTree>
    <p:extLst>
      <p:ext uri="{BB962C8B-B14F-4D97-AF65-F5344CB8AC3E}">
        <p14:creationId xmlns:p14="http://schemas.microsoft.com/office/powerpoint/2010/main" val="27959426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74EBBB-6B73-6541-856A-5A082E4E5AC7}" type="slidenum">
              <a:rPr lang="en-US" smtClean="0"/>
              <a:t>12</a:t>
            </a:fld>
            <a:endParaRPr lang="en-US"/>
          </a:p>
        </p:txBody>
      </p:sp>
    </p:spTree>
    <p:extLst>
      <p:ext uri="{BB962C8B-B14F-4D97-AF65-F5344CB8AC3E}">
        <p14:creationId xmlns:p14="http://schemas.microsoft.com/office/powerpoint/2010/main" val="28618365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74EBBB-6B73-6541-856A-5A082E4E5AC7}" type="slidenum">
              <a:rPr lang="en-US" smtClean="0"/>
              <a:t>37</a:t>
            </a:fld>
            <a:endParaRPr lang="en-US"/>
          </a:p>
        </p:txBody>
      </p:sp>
    </p:spTree>
    <p:extLst>
      <p:ext uri="{BB962C8B-B14F-4D97-AF65-F5344CB8AC3E}">
        <p14:creationId xmlns:p14="http://schemas.microsoft.com/office/powerpoint/2010/main" val="41682188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74EBBB-6B73-6541-856A-5A082E4E5AC7}" type="slidenum">
              <a:rPr lang="en-US" smtClean="0"/>
              <a:t>38</a:t>
            </a:fld>
            <a:endParaRPr lang="en-US"/>
          </a:p>
        </p:txBody>
      </p:sp>
    </p:spTree>
    <p:extLst>
      <p:ext uri="{BB962C8B-B14F-4D97-AF65-F5344CB8AC3E}">
        <p14:creationId xmlns:p14="http://schemas.microsoft.com/office/powerpoint/2010/main" val="6393044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74EBBB-6B73-6541-856A-5A082E4E5AC7}" type="slidenum">
              <a:rPr lang="en-US" smtClean="0"/>
              <a:t>39</a:t>
            </a:fld>
            <a:endParaRPr lang="en-US"/>
          </a:p>
        </p:txBody>
      </p:sp>
    </p:spTree>
    <p:extLst>
      <p:ext uri="{BB962C8B-B14F-4D97-AF65-F5344CB8AC3E}">
        <p14:creationId xmlns:p14="http://schemas.microsoft.com/office/powerpoint/2010/main" val="37245357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8C507E-2DFF-FA1E-0C0B-739B55B682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DAB8DC-33D8-C4B9-A2B7-D4A0C02F3B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6CC939-0F49-F093-AC93-58EC0F0678A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AC9CC34-12EC-F8BB-A1D3-6955209EAC1C}"/>
              </a:ext>
            </a:extLst>
          </p:cNvPr>
          <p:cNvSpPr>
            <a:spLocks noGrp="1"/>
          </p:cNvSpPr>
          <p:nvPr>
            <p:ph type="sldNum" sz="quarter" idx="5"/>
          </p:nvPr>
        </p:nvSpPr>
        <p:spPr/>
        <p:txBody>
          <a:bodyPr/>
          <a:lstStyle/>
          <a:p>
            <a:fld id="{F174EBBB-6B73-6541-856A-5A082E4E5AC7}" type="slidenum">
              <a:rPr lang="en-US" smtClean="0"/>
              <a:t>40</a:t>
            </a:fld>
            <a:endParaRPr lang="en-US"/>
          </a:p>
        </p:txBody>
      </p:sp>
    </p:spTree>
    <p:extLst>
      <p:ext uri="{BB962C8B-B14F-4D97-AF65-F5344CB8AC3E}">
        <p14:creationId xmlns:p14="http://schemas.microsoft.com/office/powerpoint/2010/main" val="29490876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74EBBB-6B73-6541-856A-5A082E4E5AC7}" type="slidenum">
              <a:rPr lang="en-US" smtClean="0"/>
              <a:t>41</a:t>
            </a:fld>
            <a:endParaRPr lang="en-US"/>
          </a:p>
        </p:txBody>
      </p:sp>
    </p:spTree>
    <p:extLst>
      <p:ext uri="{BB962C8B-B14F-4D97-AF65-F5344CB8AC3E}">
        <p14:creationId xmlns:p14="http://schemas.microsoft.com/office/powerpoint/2010/main" val="17325583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280D2C-3240-2954-9952-61E3BDCE8A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077620-9057-EB03-BB91-CB15D65568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0CB50A-6262-59AE-EF82-56ECE0493D7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5ACC302-DD32-C4DD-E2A9-DB50CE09A863}"/>
              </a:ext>
            </a:extLst>
          </p:cNvPr>
          <p:cNvSpPr>
            <a:spLocks noGrp="1"/>
          </p:cNvSpPr>
          <p:nvPr>
            <p:ph type="sldNum" sz="quarter" idx="5"/>
          </p:nvPr>
        </p:nvSpPr>
        <p:spPr/>
        <p:txBody>
          <a:bodyPr/>
          <a:lstStyle/>
          <a:p>
            <a:fld id="{F174EBBB-6B73-6541-856A-5A082E4E5AC7}" type="slidenum">
              <a:rPr lang="en-US" smtClean="0"/>
              <a:t>42</a:t>
            </a:fld>
            <a:endParaRPr lang="en-US"/>
          </a:p>
        </p:txBody>
      </p:sp>
    </p:spTree>
    <p:extLst>
      <p:ext uri="{BB962C8B-B14F-4D97-AF65-F5344CB8AC3E}">
        <p14:creationId xmlns:p14="http://schemas.microsoft.com/office/powerpoint/2010/main" val="5022894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737AF7-1CC0-0FC8-90C3-FDF7A23C71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DB031F-B3E9-5F12-91DD-D240F56338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C3D60B-1017-5961-0B7C-EEAF3750676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B4C1091-ECAC-73BA-6783-36471BC954BA}"/>
              </a:ext>
            </a:extLst>
          </p:cNvPr>
          <p:cNvSpPr>
            <a:spLocks noGrp="1"/>
          </p:cNvSpPr>
          <p:nvPr>
            <p:ph type="sldNum" sz="quarter" idx="5"/>
          </p:nvPr>
        </p:nvSpPr>
        <p:spPr/>
        <p:txBody>
          <a:bodyPr/>
          <a:lstStyle/>
          <a:p>
            <a:fld id="{F174EBBB-6B73-6541-856A-5A082E4E5AC7}" type="slidenum">
              <a:rPr lang="en-US" smtClean="0"/>
              <a:t>43</a:t>
            </a:fld>
            <a:endParaRPr lang="en-US"/>
          </a:p>
        </p:txBody>
      </p:sp>
    </p:spTree>
    <p:extLst>
      <p:ext uri="{BB962C8B-B14F-4D97-AF65-F5344CB8AC3E}">
        <p14:creationId xmlns:p14="http://schemas.microsoft.com/office/powerpoint/2010/main" val="33983877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74EBBB-6B73-6541-856A-5A082E4E5AC7}" type="slidenum">
              <a:rPr lang="en-US" smtClean="0"/>
              <a:t>44</a:t>
            </a:fld>
            <a:endParaRPr lang="en-US"/>
          </a:p>
        </p:txBody>
      </p:sp>
    </p:spTree>
    <p:extLst>
      <p:ext uri="{BB962C8B-B14F-4D97-AF65-F5344CB8AC3E}">
        <p14:creationId xmlns:p14="http://schemas.microsoft.com/office/powerpoint/2010/main" val="33405481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74EBBB-6B73-6541-856A-5A082E4E5AC7}" type="slidenum">
              <a:rPr lang="en-US" smtClean="0"/>
              <a:t>45</a:t>
            </a:fld>
            <a:endParaRPr lang="en-US"/>
          </a:p>
        </p:txBody>
      </p:sp>
    </p:spTree>
    <p:extLst>
      <p:ext uri="{BB962C8B-B14F-4D97-AF65-F5344CB8AC3E}">
        <p14:creationId xmlns:p14="http://schemas.microsoft.com/office/powerpoint/2010/main" val="1794977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902BCE-C0F7-FB0E-5E50-96E3A3C0AC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ECC188-FE92-1A14-C945-D35C6B1B23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46496B-9EFF-DADF-5E36-B7B46B6CF23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F2CEE4A-84BA-04D0-191F-50FDEDDC0088}"/>
              </a:ext>
            </a:extLst>
          </p:cNvPr>
          <p:cNvSpPr>
            <a:spLocks noGrp="1"/>
          </p:cNvSpPr>
          <p:nvPr>
            <p:ph type="sldNum" sz="quarter" idx="5"/>
          </p:nvPr>
        </p:nvSpPr>
        <p:spPr/>
        <p:txBody>
          <a:bodyPr/>
          <a:lstStyle/>
          <a:p>
            <a:fld id="{F174EBBB-6B73-6541-856A-5A082E4E5AC7}" type="slidenum">
              <a:rPr lang="en-US" smtClean="0"/>
              <a:t>46</a:t>
            </a:fld>
            <a:endParaRPr lang="en-US"/>
          </a:p>
        </p:txBody>
      </p:sp>
    </p:spTree>
    <p:extLst>
      <p:ext uri="{BB962C8B-B14F-4D97-AF65-F5344CB8AC3E}">
        <p14:creationId xmlns:p14="http://schemas.microsoft.com/office/powerpoint/2010/main" val="37215311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74EBBB-6B73-6541-856A-5A082E4E5AC7}" type="slidenum">
              <a:rPr lang="en-US" smtClean="0"/>
              <a:t>13</a:t>
            </a:fld>
            <a:endParaRPr lang="en-US"/>
          </a:p>
        </p:txBody>
      </p:sp>
    </p:spTree>
    <p:extLst>
      <p:ext uri="{BB962C8B-B14F-4D97-AF65-F5344CB8AC3E}">
        <p14:creationId xmlns:p14="http://schemas.microsoft.com/office/powerpoint/2010/main" val="3688899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4CA9F0-0A07-98D0-106A-22AE765DC1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EEBFF4-13A9-4588-3634-13FC011DE0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98ACA5-5150-D70C-D98C-02655D153C4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9FA1D38-2E48-1B8D-AB23-C138529919CB}"/>
              </a:ext>
            </a:extLst>
          </p:cNvPr>
          <p:cNvSpPr>
            <a:spLocks noGrp="1"/>
          </p:cNvSpPr>
          <p:nvPr>
            <p:ph type="sldNum" sz="quarter" idx="5"/>
          </p:nvPr>
        </p:nvSpPr>
        <p:spPr/>
        <p:txBody>
          <a:bodyPr/>
          <a:lstStyle/>
          <a:p>
            <a:fld id="{F174EBBB-6B73-6541-856A-5A082E4E5AC7}" type="slidenum">
              <a:rPr lang="en-US" smtClean="0"/>
              <a:t>17</a:t>
            </a:fld>
            <a:endParaRPr lang="en-US"/>
          </a:p>
        </p:txBody>
      </p:sp>
    </p:spTree>
    <p:extLst>
      <p:ext uri="{BB962C8B-B14F-4D97-AF65-F5344CB8AC3E}">
        <p14:creationId xmlns:p14="http://schemas.microsoft.com/office/powerpoint/2010/main" val="35781774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74EBBB-6B73-6541-856A-5A082E4E5AC7}" type="slidenum">
              <a:rPr lang="en-US" smtClean="0"/>
              <a:t>18</a:t>
            </a:fld>
            <a:endParaRPr lang="en-US"/>
          </a:p>
        </p:txBody>
      </p:sp>
    </p:spTree>
    <p:extLst>
      <p:ext uri="{BB962C8B-B14F-4D97-AF65-F5344CB8AC3E}">
        <p14:creationId xmlns:p14="http://schemas.microsoft.com/office/powerpoint/2010/main" val="33276081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C2DAF7-44BB-3F42-9CFD-1FFFE34EA7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BA6400-BA5F-D4EA-82C9-6BD08FB0AA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D71599-FFEF-1602-95D5-8942AD9BEEE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0DD6626-6E01-B41D-2127-0F85C1266E8C}"/>
              </a:ext>
            </a:extLst>
          </p:cNvPr>
          <p:cNvSpPr>
            <a:spLocks noGrp="1"/>
          </p:cNvSpPr>
          <p:nvPr>
            <p:ph type="sldNum" sz="quarter" idx="5"/>
          </p:nvPr>
        </p:nvSpPr>
        <p:spPr/>
        <p:txBody>
          <a:bodyPr/>
          <a:lstStyle/>
          <a:p>
            <a:fld id="{F174EBBB-6B73-6541-856A-5A082E4E5AC7}" type="slidenum">
              <a:rPr lang="en-US" smtClean="0"/>
              <a:t>19</a:t>
            </a:fld>
            <a:endParaRPr lang="en-US"/>
          </a:p>
        </p:txBody>
      </p:sp>
    </p:spTree>
    <p:extLst>
      <p:ext uri="{BB962C8B-B14F-4D97-AF65-F5344CB8AC3E}">
        <p14:creationId xmlns:p14="http://schemas.microsoft.com/office/powerpoint/2010/main" val="28897440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8CD116-2DF4-860E-AD9E-2F6106859B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35D268-A2D2-1E45-BE56-4EE091DFD9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BC9E72-FC30-B87C-7494-6D1C5BC5B7B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E49131B-F1B5-4F13-88F4-F9CAECCA802A}"/>
              </a:ext>
            </a:extLst>
          </p:cNvPr>
          <p:cNvSpPr>
            <a:spLocks noGrp="1"/>
          </p:cNvSpPr>
          <p:nvPr>
            <p:ph type="sldNum" sz="quarter" idx="5"/>
          </p:nvPr>
        </p:nvSpPr>
        <p:spPr/>
        <p:txBody>
          <a:bodyPr/>
          <a:lstStyle/>
          <a:p>
            <a:fld id="{F174EBBB-6B73-6541-856A-5A082E4E5AC7}" type="slidenum">
              <a:rPr lang="en-US" smtClean="0"/>
              <a:t>20</a:t>
            </a:fld>
            <a:endParaRPr lang="en-US"/>
          </a:p>
        </p:txBody>
      </p:sp>
    </p:spTree>
    <p:extLst>
      <p:ext uri="{BB962C8B-B14F-4D97-AF65-F5344CB8AC3E}">
        <p14:creationId xmlns:p14="http://schemas.microsoft.com/office/powerpoint/2010/main" val="32778347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74EBBB-6B73-6541-856A-5A082E4E5AC7}" type="slidenum">
              <a:rPr lang="en-US" smtClean="0"/>
              <a:t>21</a:t>
            </a:fld>
            <a:endParaRPr lang="en-US"/>
          </a:p>
        </p:txBody>
      </p:sp>
    </p:spTree>
    <p:extLst>
      <p:ext uri="{BB962C8B-B14F-4D97-AF65-F5344CB8AC3E}">
        <p14:creationId xmlns:p14="http://schemas.microsoft.com/office/powerpoint/2010/main" val="981052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B9953C-6E8C-F15D-516D-4883A53E2B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DE5F78-9F41-A9D3-6DCF-D5617EB967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A5D506-37B3-A5B4-6C7E-6F70CDE0D3F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9F6BA7C-4DE9-FD1B-155B-6F8F01CF35E2}"/>
              </a:ext>
            </a:extLst>
          </p:cNvPr>
          <p:cNvSpPr>
            <a:spLocks noGrp="1"/>
          </p:cNvSpPr>
          <p:nvPr>
            <p:ph type="sldNum" sz="quarter" idx="5"/>
          </p:nvPr>
        </p:nvSpPr>
        <p:spPr/>
        <p:txBody>
          <a:bodyPr/>
          <a:lstStyle/>
          <a:p>
            <a:fld id="{F174EBBB-6B73-6541-856A-5A082E4E5AC7}" type="slidenum">
              <a:rPr lang="en-US" smtClean="0"/>
              <a:t>22</a:t>
            </a:fld>
            <a:endParaRPr lang="en-US"/>
          </a:p>
        </p:txBody>
      </p:sp>
    </p:spTree>
    <p:extLst>
      <p:ext uri="{BB962C8B-B14F-4D97-AF65-F5344CB8AC3E}">
        <p14:creationId xmlns:p14="http://schemas.microsoft.com/office/powerpoint/2010/main" val="27858281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19466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EF3804A-4BF6-4951-8157-F097502B4697}"/>
              </a:ext>
            </a:extLst>
          </p:cNvPr>
          <p:cNvSpPr>
            <a:spLocks noGrp="1"/>
          </p:cNvSpPr>
          <p:nvPr>
            <p:ph type="pic" sz="quarter" idx="10"/>
          </p:nvPr>
        </p:nvSpPr>
        <p:spPr>
          <a:xfrm>
            <a:off x="0" y="3428999"/>
            <a:ext cx="4064000" cy="3429000"/>
          </a:xfrm>
          <a:custGeom>
            <a:avLst/>
            <a:gdLst>
              <a:gd name="connsiteX0" fmla="*/ 0 w 4064000"/>
              <a:gd name="connsiteY0" fmla="*/ 0 h 3429000"/>
              <a:gd name="connsiteX1" fmla="*/ 4064000 w 4064000"/>
              <a:gd name="connsiteY1" fmla="*/ 0 h 3429000"/>
              <a:gd name="connsiteX2" fmla="*/ 4064000 w 4064000"/>
              <a:gd name="connsiteY2" fmla="*/ 3429000 h 3429000"/>
              <a:gd name="connsiteX3" fmla="*/ 0 w 4064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4064000" h="3429000">
                <a:moveTo>
                  <a:pt x="0" y="0"/>
                </a:moveTo>
                <a:lnTo>
                  <a:pt x="4064000" y="0"/>
                </a:lnTo>
                <a:lnTo>
                  <a:pt x="4064000" y="3429000"/>
                </a:lnTo>
                <a:lnTo>
                  <a:pt x="0" y="3429000"/>
                </a:lnTo>
                <a:close/>
              </a:path>
            </a:pathLst>
          </a:custGeom>
        </p:spPr>
        <p:txBody>
          <a:bodyPr wrap="square">
            <a:noAutofit/>
          </a:bodyPr>
          <a:lstStyle/>
          <a:p>
            <a:endParaRPr lang="en-US"/>
          </a:p>
        </p:txBody>
      </p:sp>
      <p:sp>
        <p:nvSpPr>
          <p:cNvPr id="10" name="Picture Placeholder 9">
            <a:extLst>
              <a:ext uri="{FF2B5EF4-FFF2-40B4-BE49-F238E27FC236}">
                <a16:creationId xmlns:a16="http://schemas.microsoft.com/office/drawing/2014/main" id="{6CC3A35E-D619-4165-B6CB-7E6C99DF546F}"/>
              </a:ext>
            </a:extLst>
          </p:cNvPr>
          <p:cNvSpPr>
            <a:spLocks noGrp="1"/>
          </p:cNvSpPr>
          <p:nvPr>
            <p:ph type="pic" sz="quarter" idx="11"/>
          </p:nvPr>
        </p:nvSpPr>
        <p:spPr>
          <a:xfrm>
            <a:off x="4064000" y="-1"/>
            <a:ext cx="4064000" cy="3429000"/>
          </a:xfrm>
          <a:custGeom>
            <a:avLst/>
            <a:gdLst>
              <a:gd name="connsiteX0" fmla="*/ 0 w 4064000"/>
              <a:gd name="connsiteY0" fmla="*/ 0 h 3429000"/>
              <a:gd name="connsiteX1" fmla="*/ 4064000 w 4064000"/>
              <a:gd name="connsiteY1" fmla="*/ 0 h 3429000"/>
              <a:gd name="connsiteX2" fmla="*/ 4064000 w 4064000"/>
              <a:gd name="connsiteY2" fmla="*/ 3429000 h 3429000"/>
              <a:gd name="connsiteX3" fmla="*/ 0 w 4064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4064000" h="3429000">
                <a:moveTo>
                  <a:pt x="0" y="0"/>
                </a:moveTo>
                <a:lnTo>
                  <a:pt x="4064000" y="0"/>
                </a:lnTo>
                <a:lnTo>
                  <a:pt x="4064000" y="3429000"/>
                </a:lnTo>
                <a:lnTo>
                  <a:pt x="0" y="3429000"/>
                </a:lnTo>
                <a:close/>
              </a:path>
            </a:pathLst>
          </a:custGeom>
        </p:spPr>
        <p:txBody>
          <a:bodyPr wrap="square">
            <a:noAutofit/>
          </a:bodyPr>
          <a:lstStyle/>
          <a:p>
            <a:endParaRPr lang="en-US"/>
          </a:p>
        </p:txBody>
      </p:sp>
      <p:sp>
        <p:nvSpPr>
          <p:cNvPr id="13" name="Picture Placeholder 12">
            <a:extLst>
              <a:ext uri="{FF2B5EF4-FFF2-40B4-BE49-F238E27FC236}">
                <a16:creationId xmlns:a16="http://schemas.microsoft.com/office/drawing/2014/main" id="{D7023F5D-9B5B-4AB6-88F6-270E92F31C3E}"/>
              </a:ext>
            </a:extLst>
          </p:cNvPr>
          <p:cNvSpPr>
            <a:spLocks noGrp="1"/>
          </p:cNvSpPr>
          <p:nvPr>
            <p:ph type="pic" sz="quarter" idx="12"/>
          </p:nvPr>
        </p:nvSpPr>
        <p:spPr>
          <a:xfrm>
            <a:off x="8127999" y="3413960"/>
            <a:ext cx="4064000" cy="3444040"/>
          </a:xfrm>
          <a:custGeom>
            <a:avLst/>
            <a:gdLst>
              <a:gd name="connsiteX0" fmla="*/ 0 w 4064000"/>
              <a:gd name="connsiteY0" fmla="*/ 0 h 3429000"/>
              <a:gd name="connsiteX1" fmla="*/ 4064000 w 4064000"/>
              <a:gd name="connsiteY1" fmla="*/ 0 h 3429000"/>
              <a:gd name="connsiteX2" fmla="*/ 4064000 w 4064000"/>
              <a:gd name="connsiteY2" fmla="*/ 3429000 h 3429000"/>
              <a:gd name="connsiteX3" fmla="*/ 0 w 4064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4064000" h="3429000">
                <a:moveTo>
                  <a:pt x="0" y="0"/>
                </a:moveTo>
                <a:lnTo>
                  <a:pt x="4064000" y="0"/>
                </a:lnTo>
                <a:lnTo>
                  <a:pt x="4064000" y="3429000"/>
                </a:lnTo>
                <a:lnTo>
                  <a:pt x="0" y="3429000"/>
                </a:lnTo>
                <a:close/>
              </a:path>
            </a:pathLst>
          </a:custGeom>
        </p:spPr>
        <p:txBody>
          <a:bodyPr wrap="square">
            <a:noAutofit/>
          </a:bodyPr>
          <a:lstStyle/>
          <a:p>
            <a:endParaRPr lang="en-US"/>
          </a:p>
        </p:txBody>
      </p:sp>
    </p:spTree>
    <p:extLst>
      <p:ext uri="{BB962C8B-B14F-4D97-AF65-F5344CB8AC3E}">
        <p14:creationId xmlns:p14="http://schemas.microsoft.com/office/powerpoint/2010/main" val="6017105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CFC521F-135E-4672-BB1F-CCC7477FFC36}"/>
              </a:ext>
            </a:extLst>
          </p:cNvPr>
          <p:cNvSpPr>
            <a:spLocks noGrp="1"/>
          </p:cNvSpPr>
          <p:nvPr>
            <p:ph type="pic" sz="quarter" idx="10"/>
          </p:nvPr>
        </p:nvSpPr>
        <p:spPr>
          <a:xfrm>
            <a:off x="0" y="1"/>
            <a:ext cx="6342743" cy="6858000"/>
          </a:xfrm>
          <a:custGeom>
            <a:avLst/>
            <a:gdLst>
              <a:gd name="connsiteX0" fmla="*/ 0 w 6342743"/>
              <a:gd name="connsiteY0" fmla="*/ 0 h 6858000"/>
              <a:gd name="connsiteX1" fmla="*/ 6342743 w 6342743"/>
              <a:gd name="connsiteY1" fmla="*/ 0 h 6858000"/>
              <a:gd name="connsiteX2" fmla="*/ 6342743 w 6342743"/>
              <a:gd name="connsiteY2" fmla="*/ 6858000 h 6858000"/>
              <a:gd name="connsiteX3" fmla="*/ 0 w 634274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342743" h="6858000">
                <a:moveTo>
                  <a:pt x="0" y="0"/>
                </a:moveTo>
                <a:lnTo>
                  <a:pt x="6342743" y="0"/>
                </a:lnTo>
                <a:lnTo>
                  <a:pt x="6342743" y="6858000"/>
                </a:lnTo>
                <a:lnTo>
                  <a:pt x="0" y="6858000"/>
                </a:lnTo>
                <a:close/>
              </a:path>
            </a:pathLst>
          </a:custGeom>
        </p:spPr>
        <p:txBody>
          <a:bodyPr wrap="square">
            <a:noAutofit/>
          </a:bodyPr>
          <a:lstStyle/>
          <a:p>
            <a:endParaRPr lang="en-US"/>
          </a:p>
        </p:txBody>
      </p:sp>
    </p:spTree>
    <p:extLst>
      <p:ext uri="{BB962C8B-B14F-4D97-AF65-F5344CB8AC3E}">
        <p14:creationId xmlns:p14="http://schemas.microsoft.com/office/powerpoint/2010/main" val="24136344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5DD2585-A7DA-450C-8839-9E84EF4F6AE5}"/>
              </a:ext>
            </a:extLst>
          </p:cNvPr>
          <p:cNvSpPr>
            <a:spLocks noGrp="1"/>
          </p:cNvSpPr>
          <p:nvPr>
            <p:ph type="pic" sz="quarter" idx="10"/>
          </p:nvPr>
        </p:nvSpPr>
        <p:spPr>
          <a:xfrm>
            <a:off x="1" y="3415615"/>
            <a:ext cx="12191999" cy="3442384"/>
          </a:xfrm>
          <a:custGeom>
            <a:avLst/>
            <a:gdLst>
              <a:gd name="connsiteX0" fmla="*/ 9927820 w 12191999"/>
              <a:gd name="connsiteY0" fmla="*/ 933707 h 3442384"/>
              <a:gd name="connsiteX1" fmla="*/ 12191999 w 12191999"/>
              <a:gd name="connsiteY1" fmla="*/ 933707 h 3442384"/>
              <a:gd name="connsiteX2" fmla="*/ 12191999 w 12191999"/>
              <a:gd name="connsiteY2" fmla="*/ 3436894 h 3442384"/>
              <a:gd name="connsiteX3" fmla="*/ 9927820 w 12191999"/>
              <a:gd name="connsiteY3" fmla="*/ 3436894 h 3442384"/>
              <a:gd name="connsiteX4" fmla="*/ 0 w 12191999"/>
              <a:gd name="connsiteY4" fmla="*/ 928218 h 3442384"/>
              <a:gd name="connsiteX5" fmla="*/ 2264179 w 12191999"/>
              <a:gd name="connsiteY5" fmla="*/ 928218 h 3442384"/>
              <a:gd name="connsiteX6" fmla="*/ 2264179 w 12191999"/>
              <a:gd name="connsiteY6" fmla="*/ 3442384 h 3442384"/>
              <a:gd name="connsiteX7" fmla="*/ 0 w 12191999"/>
              <a:gd name="connsiteY7" fmla="*/ 3442384 h 3442384"/>
              <a:gd name="connsiteX8" fmla="*/ 7445865 w 12191999"/>
              <a:gd name="connsiteY8" fmla="*/ 604841 h 3442384"/>
              <a:gd name="connsiteX9" fmla="*/ 9710044 w 12191999"/>
              <a:gd name="connsiteY9" fmla="*/ 604841 h 3442384"/>
              <a:gd name="connsiteX10" fmla="*/ 9710044 w 12191999"/>
              <a:gd name="connsiteY10" fmla="*/ 3108028 h 3442384"/>
              <a:gd name="connsiteX11" fmla="*/ 7445865 w 12191999"/>
              <a:gd name="connsiteY11" fmla="*/ 3108028 h 3442384"/>
              <a:gd name="connsiteX12" fmla="*/ 2481955 w 12191999"/>
              <a:gd name="connsiteY12" fmla="*/ 604841 h 3442384"/>
              <a:gd name="connsiteX13" fmla="*/ 4746133 w 12191999"/>
              <a:gd name="connsiteY13" fmla="*/ 604841 h 3442384"/>
              <a:gd name="connsiteX14" fmla="*/ 4746133 w 12191999"/>
              <a:gd name="connsiteY14" fmla="*/ 3108028 h 3442384"/>
              <a:gd name="connsiteX15" fmla="*/ 2481955 w 12191999"/>
              <a:gd name="connsiteY15" fmla="*/ 3108028 h 3442384"/>
              <a:gd name="connsiteX16" fmla="*/ 4963910 w 12191999"/>
              <a:gd name="connsiteY16" fmla="*/ 0 h 3442384"/>
              <a:gd name="connsiteX17" fmla="*/ 7228089 w 12191999"/>
              <a:gd name="connsiteY17" fmla="*/ 0 h 3442384"/>
              <a:gd name="connsiteX18" fmla="*/ 7228089 w 12191999"/>
              <a:gd name="connsiteY18" fmla="*/ 3442383 h 3442384"/>
              <a:gd name="connsiteX19" fmla="*/ 4963910 w 12191999"/>
              <a:gd name="connsiteY19" fmla="*/ 3442383 h 344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1999" h="3442384">
                <a:moveTo>
                  <a:pt x="9927820" y="933707"/>
                </a:moveTo>
                <a:lnTo>
                  <a:pt x="12191999" y="933707"/>
                </a:lnTo>
                <a:lnTo>
                  <a:pt x="12191999" y="3436894"/>
                </a:lnTo>
                <a:lnTo>
                  <a:pt x="9927820" y="3436894"/>
                </a:lnTo>
                <a:close/>
                <a:moveTo>
                  <a:pt x="0" y="928218"/>
                </a:moveTo>
                <a:lnTo>
                  <a:pt x="2264179" y="928218"/>
                </a:lnTo>
                <a:lnTo>
                  <a:pt x="2264179" y="3442384"/>
                </a:lnTo>
                <a:lnTo>
                  <a:pt x="0" y="3442384"/>
                </a:lnTo>
                <a:close/>
                <a:moveTo>
                  <a:pt x="7445865" y="604841"/>
                </a:moveTo>
                <a:lnTo>
                  <a:pt x="9710044" y="604841"/>
                </a:lnTo>
                <a:lnTo>
                  <a:pt x="9710044" y="3108028"/>
                </a:lnTo>
                <a:lnTo>
                  <a:pt x="7445865" y="3108028"/>
                </a:lnTo>
                <a:close/>
                <a:moveTo>
                  <a:pt x="2481955" y="604841"/>
                </a:moveTo>
                <a:lnTo>
                  <a:pt x="4746133" y="604841"/>
                </a:lnTo>
                <a:lnTo>
                  <a:pt x="4746133" y="3108028"/>
                </a:lnTo>
                <a:lnTo>
                  <a:pt x="2481955" y="3108028"/>
                </a:lnTo>
                <a:close/>
                <a:moveTo>
                  <a:pt x="4963910" y="0"/>
                </a:moveTo>
                <a:lnTo>
                  <a:pt x="7228089" y="0"/>
                </a:lnTo>
                <a:lnTo>
                  <a:pt x="7228089" y="3442383"/>
                </a:lnTo>
                <a:lnTo>
                  <a:pt x="4963910" y="3442383"/>
                </a:lnTo>
                <a:close/>
              </a:path>
            </a:pathLst>
          </a:custGeom>
        </p:spPr>
        <p:txBody>
          <a:bodyPr wrap="square">
            <a:noAutofit/>
          </a:bodyPr>
          <a:lstStyle/>
          <a:p>
            <a:endParaRPr lang="en-US"/>
          </a:p>
        </p:txBody>
      </p:sp>
    </p:spTree>
    <p:extLst>
      <p:ext uri="{BB962C8B-B14F-4D97-AF65-F5344CB8AC3E}">
        <p14:creationId xmlns:p14="http://schemas.microsoft.com/office/powerpoint/2010/main" val="14435472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A5F3F172-9BD0-4957-9E50-1B296A8E6927}"/>
              </a:ext>
            </a:extLst>
          </p:cNvPr>
          <p:cNvSpPr>
            <a:spLocks noGrp="1"/>
          </p:cNvSpPr>
          <p:nvPr>
            <p:ph type="pic" sz="quarter" idx="10"/>
          </p:nvPr>
        </p:nvSpPr>
        <p:spPr>
          <a:xfrm>
            <a:off x="3759199" y="885371"/>
            <a:ext cx="2336800" cy="5972629"/>
          </a:xfrm>
          <a:custGeom>
            <a:avLst/>
            <a:gdLst>
              <a:gd name="connsiteX0" fmla="*/ 0 w 2336800"/>
              <a:gd name="connsiteY0" fmla="*/ 0 h 5972629"/>
              <a:gd name="connsiteX1" fmla="*/ 2336800 w 2336800"/>
              <a:gd name="connsiteY1" fmla="*/ 0 h 5972629"/>
              <a:gd name="connsiteX2" fmla="*/ 2336800 w 2336800"/>
              <a:gd name="connsiteY2" fmla="*/ 5972629 h 5972629"/>
              <a:gd name="connsiteX3" fmla="*/ 0 w 2336800"/>
              <a:gd name="connsiteY3" fmla="*/ 5972629 h 5972629"/>
            </a:gdLst>
            <a:ahLst/>
            <a:cxnLst>
              <a:cxn ang="0">
                <a:pos x="connsiteX0" y="connsiteY0"/>
              </a:cxn>
              <a:cxn ang="0">
                <a:pos x="connsiteX1" y="connsiteY1"/>
              </a:cxn>
              <a:cxn ang="0">
                <a:pos x="connsiteX2" y="connsiteY2"/>
              </a:cxn>
              <a:cxn ang="0">
                <a:pos x="connsiteX3" y="connsiteY3"/>
              </a:cxn>
            </a:cxnLst>
            <a:rect l="l" t="t" r="r" b="b"/>
            <a:pathLst>
              <a:path w="2336800" h="5972629">
                <a:moveTo>
                  <a:pt x="0" y="0"/>
                </a:moveTo>
                <a:lnTo>
                  <a:pt x="2336800" y="0"/>
                </a:lnTo>
                <a:lnTo>
                  <a:pt x="2336800" y="5972629"/>
                </a:lnTo>
                <a:lnTo>
                  <a:pt x="0" y="5972629"/>
                </a:lnTo>
                <a:close/>
              </a:path>
            </a:pathLst>
          </a:custGeom>
        </p:spPr>
        <p:txBody>
          <a:bodyPr wrap="square">
            <a:noAutofit/>
          </a:bodyPr>
          <a:lstStyle/>
          <a:p>
            <a:endParaRPr lang="en-US"/>
          </a:p>
        </p:txBody>
      </p:sp>
      <p:sp>
        <p:nvSpPr>
          <p:cNvPr id="9" name="Picture Placeholder 8">
            <a:extLst>
              <a:ext uri="{FF2B5EF4-FFF2-40B4-BE49-F238E27FC236}">
                <a16:creationId xmlns:a16="http://schemas.microsoft.com/office/drawing/2014/main" id="{568BD6C1-F34B-4BF7-A3A5-54AC04348ACF}"/>
              </a:ext>
            </a:extLst>
          </p:cNvPr>
          <p:cNvSpPr>
            <a:spLocks noGrp="1"/>
          </p:cNvSpPr>
          <p:nvPr>
            <p:ph type="pic" sz="quarter" idx="11"/>
          </p:nvPr>
        </p:nvSpPr>
        <p:spPr>
          <a:xfrm>
            <a:off x="6349999" y="0"/>
            <a:ext cx="2336800" cy="5972629"/>
          </a:xfrm>
          <a:custGeom>
            <a:avLst/>
            <a:gdLst>
              <a:gd name="connsiteX0" fmla="*/ 0 w 2336800"/>
              <a:gd name="connsiteY0" fmla="*/ 0 h 5972629"/>
              <a:gd name="connsiteX1" fmla="*/ 2336800 w 2336800"/>
              <a:gd name="connsiteY1" fmla="*/ 0 h 5972629"/>
              <a:gd name="connsiteX2" fmla="*/ 2336800 w 2336800"/>
              <a:gd name="connsiteY2" fmla="*/ 5972629 h 5972629"/>
              <a:gd name="connsiteX3" fmla="*/ 0 w 2336800"/>
              <a:gd name="connsiteY3" fmla="*/ 5972629 h 5972629"/>
            </a:gdLst>
            <a:ahLst/>
            <a:cxnLst>
              <a:cxn ang="0">
                <a:pos x="connsiteX0" y="connsiteY0"/>
              </a:cxn>
              <a:cxn ang="0">
                <a:pos x="connsiteX1" y="connsiteY1"/>
              </a:cxn>
              <a:cxn ang="0">
                <a:pos x="connsiteX2" y="connsiteY2"/>
              </a:cxn>
              <a:cxn ang="0">
                <a:pos x="connsiteX3" y="connsiteY3"/>
              </a:cxn>
            </a:cxnLst>
            <a:rect l="l" t="t" r="r" b="b"/>
            <a:pathLst>
              <a:path w="2336800" h="5972629">
                <a:moveTo>
                  <a:pt x="0" y="0"/>
                </a:moveTo>
                <a:lnTo>
                  <a:pt x="2336800" y="0"/>
                </a:lnTo>
                <a:lnTo>
                  <a:pt x="2336800" y="5972629"/>
                </a:lnTo>
                <a:lnTo>
                  <a:pt x="0" y="5972629"/>
                </a:lnTo>
                <a:close/>
              </a:path>
            </a:pathLst>
          </a:custGeom>
        </p:spPr>
        <p:txBody>
          <a:bodyPr wrap="square">
            <a:noAutofit/>
          </a:bodyPr>
          <a:lstStyle/>
          <a:p>
            <a:endParaRPr lang="en-US"/>
          </a:p>
        </p:txBody>
      </p:sp>
    </p:spTree>
    <p:extLst>
      <p:ext uri="{BB962C8B-B14F-4D97-AF65-F5344CB8AC3E}">
        <p14:creationId xmlns:p14="http://schemas.microsoft.com/office/powerpoint/2010/main" val="37372940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181F333-91AE-4E25-82F5-827EF412E74A}"/>
              </a:ext>
            </a:extLst>
          </p:cNvPr>
          <p:cNvSpPr>
            <a:spLocks noGrp="1"/>
          </p:cNvSpPr>
          <p:nvPr>
            <p:ph type="pic" sz="quarter" idx="10"/>
          </p:nvPr>
        </p:nvSpPr>
        <p:spPr>
          <a:xfrm>
            <a:off x="0" y="0"/>
            <a:ext cx="7808686" cy="6858000"/>
          </a:xfrm>
          <a:custGeom>
            <a:avLst/>
            <a:gdLst>
              <a:gd name="connsiteX0" fmla="*/ 0 w 7808686"/>
              <a:gd name="connsiteY0" fmla="*/ 0 h 6858000"/>
              <a:gd name="connsiteX1" fmla="*/ 7808686 w 7808686"/>
              <a:gd name="connsiteY1" fmla="*/ 0 h 6858000"/>
              <a:gd name="connsiteX2" fmla="*/ 7808686 w 7808686"/>
              <a:gd name="connsiteY2" fmla="*/ 6858000 h 6858000"/>
              <a:gd name="connsiteX3" fmla="*/ 0 w 780868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808686" h="6858000">
                <a:moveTo>
                  <a:pt x="0" y="0"/>
                </a:moveTo>
                <a:lnTo>
                  <a:pt x="7808686" y="0"/>
                </a:lnTo>
                <a:lnTo>
                  <a:pt x="7808686" y="6858000"/>
                </a:lnTo>
                <a:lnTo>
                  <a:pt x="0" y="6858000"/>
                </a:lnTo>
                <a:close/>
              </a:path>
            </a:pathLst>
          </a:custGeom>
        </p:spPr>
        <p:txBody>
          <a:bodyPr wrap="square">
            <a:noAutofit/>
          </a:bodyPr>
          <a:lstStyle/>
          <a:p>
            <a:endParaRPr lang="en-US"/>
          </a:p>
        </p:txBody>
      </p:sp>
    </p:spTree>
    <p:extLst>
      <p:ext uri="{BB962C8B-B14F-4D97-AF65-F5344CB8AC3E}">
        <p14:creationId xmlns:p14="http://schemas.microsoft.com/office/powerpoint/2010/main" val="5477018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01957396-5A41-4E21-BD05-2790AF69DFCF}"/>
              </a:ext>
            </a:extLst>
          </p:cNvPr>
          <p:cNvSpPr>
            <a:spLocks noGrp="1"/>
          </p:cNvSpPr>
          <p:nvPr>
            <p:ph type="pic" sz="quarter" idx="10"/>
          </p:nvPr>
        </p:nvSpPr>
        <p:spPr>
          <a:xfrm>
            <a:off x="-1" y="0"/>
            <a:ext cx="12191998" cy="3429000"/>
          </a:xfrm>
          <a:custGeom>
            <a:avLst/>
            <a:gdLst>
              <a:gd name="connsiteX0" fmla="*/ 0 w 12191998"/>
              <a:gd name="connsiteY0" fmla="*/ 0 h 3429000"/>
              <a:gd name="connsiteX1" fmla="*/ 12191998 w 12191998"/>
              <a:gd name="connsiteY1" fmla="*/ 0 h 3429000"/>
              <a:gd name="connsiteX2" fmla="*/ 12191998 w 12191998"/>
              <a:gd name="connsiteY2" fmla="*/ 3429000 h 3429000"/>
              <a:gd name="connsiteX3" fmla="*/ 0 w 12191998"/>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12191998" h="3429000">
                <a:moveTo>
                  <a:pt x="0" y="0"/>
                </a:moveTo>
                <a:lnTo>
                  <a:pt x="12191998" y="0"/>
                </a:lnTo>
                <a:lnTo>
                  <a:pt x="12191998" y="3429000"/>
                </a:lnTo>
                <a:lnTo>
                  <a:pt x="0" y="3429000"/>
                </a:lnTo>
                <a:close/>
              </a:path>
            </a:pathLst>
          </a:custGeom>
        </p:spPr>
        <p:txBody>
          <a:bodyPr wrap="square">
            <a:noAutofit/>
          </a:bodyPr>
          <a:lstStyle/>
          <a:p>
            <a:endParaRPr lang="en-US"/>
          </a:p>
        </p:txBody>
      </p:sp>
    </p:spTree>
    <p:extLst>
      <p:ext uri="{BB962C8B-B14F-4D97-AF65-F5344CB8AC3E}">
        <p14:creationId xmlns:p14="http://schemas.microsoft.com/office/powerpoint/2010/main" val="16445022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71D6557C-EA16-40E7-9CA3-0BBC3D4DC10E}"/>
              </a:ext>
            </a:extLst>
          </p:cNvPr>
          <p:cNvSpPr>
            <a:spLocks noGrp="1"/>
          </p:cNvSpPr>
          <p:nvPr>
            <p:ph type="pic" sz="quarter" idx="10"/>
          </p:nvPr>
        </p:nvSpPr>
        <p:spPr>
          <a:xfrm>
            <a:off x="994228" y="0"/>
            <a:ext cx="5624286" cy="2307771"/>
          </a:xfrm>
          <a:custGeom>
            <a:avLst/>
            <a:gdLst>
              <a:gd name="connsiteX0" fmla="*/ 0 w 5624286"/>
              <a:gd name="connsiteY0" fmla="*/ 0 h 2307771"/>
              <a:gd name="connsiteX1" fmla="*/ 5624286 w 5624286"/>
              <a:gd name="connsiteY1" fmla="*/ 0 h 2307771"/>
              <a:gd name="connsiteX2" fmla="*/ 5624286 w 5624286"/>
              <a:gd name="connsiteY2" fmla="*/ 2307771 h 2307771"/>
              <a:gd name="connsiteX3" fmla="*/ 0 w 5624286"/>
              <a:gd name="connsiteY3" fmla="*/ 2307771 h 2307771"/>
            </a:gdLst>
            <a:ahLst/>
            <a:cxnLst>
              <a:cxn ang="0">
                <a:pos x="connsiteX0" y="connsiteY0"/>
              </a:cxn>
              <a:cxn ang="0">
                <a:pos x="connsiteX1" y="connsiteY1"/>
              </a:cxn>
              <a:cxn ang="0">
                <a:pos x="connsiteX2" y="connsiteY2"/>
              </a:cxn>
              <a:cxn ang="0">
                <a:pos x="connsiteX3" y="connsiteY3"/>
              </a:cxn>
            </a:cxnLst>
            <a:rect l="l" t="t" r="r" b="b"/>
            <a:pathLst>
              <a:path w="5624286" h="2307771">
                <a:moveTo>
                  <a:pt x="0" y="0"/>
                </a:moveTo>
                <a:lnTo>
                  <a:pt x="5624286" y="0"/>
                </a:lnTo>
                <a:lnTo>
                  <a:pt x="5624286" y="2307771"/>
                </a:lnTo>
                <a:lnTo>
                  <a:pt x="0" y="2307771"/>
                </a:lnTo>
                <a:close/>
              </a:path>
            </a:pathLst>
          </a:custGeom>
        </p:spPr>
        <p:txBody>
          <a:bodyPr wrap="square">
            <a:noAutofit/>
          </a:bodyPr>
          <a:lstStyle/>
          <a:p>
            <a:endParaRPr lang="en-US"/>
          </a:p>
        </p:txBody>
      </p:sp>
      <p:sp>
        <p:nvSpPr>
          <p:cNvPr id="10" name="Picture Placeholder 9">
            <a:extLst>
              <a:ext uri="{FF2B5EF4-FFF2-40B4-BE49-F238E27FC236}">
                <a16:creationId xmlns:a16="http://schemas.microsoft.com/office/drawing/2014/main" id="{18E12DB2-C124-4A58-8C1B-2ECC277AB9EA}"/>
              </a:ext>
            </a:extLst>
          </p:cNvPr>
          <p:cNvSpPr>
            <a:spLocks noGrp="1"/>
          </p:cNvSpPr>
          <p:nvPr>
            <p:ph type="pic" sz="quarter" idx="11"/>
          </p:nvPr>
        </p:nvSpPr>
        <p:spPr>
          <a:xfrm>
            <a:off x="7010399" y="885371"/>
            <a:ext cx="4339772" cy="5972629"/>
          </a:xfrm>
          <a:custGeom>
            <a:avLst/>
            <a:gdLst>
              <a:gd name="connsiteX0" fmla="*/ 0 w 4339772"/>
              <a:gd name="connsiteY0" fmla="*/ 0 h 5972629"/>
              <a:gd name="connsiteX1" fmla="*/ 4339772 w 4339772"/>
              <a:gd name="connsiteY1" fmla="*/ 0 h 5972629"/>
              <a:gd name="connsiteX2" fmla="*/ 4339772 w 4339772"/>
              <a:gd name="connsiteY2" fmla="*/ 5972629 h 5972629"/>
              <a:gd name="connsiteX3" fmla="*/ 0 w 4339772"/>
              <a:gd name="connsiteY3" fmla="*/ 5972629 h 5972629"/>
            </a:gdLst>
            <a:ahLst/>
            <a:cxnLst>
              <a:cxn ang="0">
                <a:pos x="connsiteX0" y="connsiteY0"/>
              </a:cxn>
              <a:cxn ang="0">
                <a:pos x="connsiteX1" y="connsiteY1"/>
              </a:cxn>
              <a:cxn ang="0">
                <a:pos x="connsiteX2" y="connsiteY2"/>
              </a:cxn>
              <a:cxn ang="0">
                <a:pos x="connsiteX3" y="connsiteY3"/>
              </a:cxn>
            </a:cxnLst>
            <a:rect l="l" t="t" r="r" b="b"/>
            <a:pathLst>
              <a:path w="4339772" h="5972629">
                <a:moveTo>
                  <a:pt x="0" y="0"/>
                </a:moveTo>
                <a:lnTo>
                  <a:pt x="4339772" y="0"/>
                </a:lnTo>
                <a:lnTo>
                  <a:pt x="4339772" y="5972629"/>
                </a:lnTo>
                <a:lnTo>
                  <a:pt x="0" y="5972629"/>
                </a:lnTo>
                <a:close/>
              </a:path>
            </a:pathLst>
          </a:custGeom>
        </p:spPr>
        <p:txBody>
          <a:bodyPr wrap="square">
            <a:noAutofit/>
          </a:bodyPr>
          <a:lstStyle/>
          <a:p>
            <a:endParaRPr lang="en-US"/>
          </a:p>
        </p:txBody>
      </p:sp>
    </p:spTree>
    <p:extLst>
      <p:ext uri="{BB962C8B-B14F-4D97-AF65-F5344CB8AC3E}">
        <p14:creationId xmlns:p14="http://schemas.microsoft.com/office/powerpoint/2010/main" val="31578679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B143E92-F2D8-4768-8190-5891F52953D6}"/>
              </a:ext>
            </a:extLst>
          </p:cNvPr>
          <p:cNvSpPr>
            <a:spLocks noGrp="1"/>
          </p:cNvSpPr>
          <p:nvPr>
            <p:ph type="pic" sz="quarter" idx="10"/>
          </p:nvPr>
        </p:nvSpPr>
        <p:spPr>
          <a:xfrm>
            <a:off x="3759199" y="885371"/>
            <a:ext cx="4339772" cy="5972629"/>
          </a:xfrm>
          <a:custGeom>
            <a:avLst/>
            <a:gdLst>
              <a:gd name="connsiteX0" fmla="*/ 0 w 4339772"/>
              <a:gd name="connsiteY0" fmla="*/ 0 h 5972629"/>
              <a:gd name="connsiteX1" fmla="*/ 4339772 w 4339772"/>
              <a:gd name="connsiteY1" fmla="*/ 0 h 5972629"/>
              <a:gd name="connsiteX2" fmla="*/ 4339772 w 4339772"/>
              <a:gd name="connsiteY2" fmla="*/ 5972629 h 5972629"/>
              <a:gd name="connsiteX3" fmla="*/ 0 w 4339772"/>
              <a:gd name="connsiteY3" fmla="*/ 5972629 h 5972629"/>
            </a:gdLst>
            <a:ahLst/>
            <a:cxnLst>
              <a:cxn ang="0">
                <a:pos x="connsiteX0" y="connsiteY0"/>
              </a:cxn>
              <a:cxn ang="0">
                <a:pos x="connsiteX1" y="connsiteY1"/>
              </a:cxn>
              <a:cxn ang="0">
                <a:pos x="connsiteX2" y="connsiteY2"/>
              </a:cxn>
              <a:cxn ang="0">
                <a:pos x="connsiteX3" y="connsiteY3"/>
              </a:cxn>
            </a:cxnLst>
            <a:rect l="l" t="t" r="r" b="b"/>
            <a:pathLst>
              <a:path w="4339772" h="5972629">
                <a:moveTo>
                  <a:pt x="0" y="0"/>
                </a:moveTo>
                <a:lnTo>
                  <a:pt x="4339772" y="0"/>
                </a:lnTo>
                <a:lnTo>
                  <a:pt x="4339772" y="5972629"/>
                </a:lnTo>
                <a:lnTo>
                  <a:pt x="0" y="5972629"/>
                </a:lnTo>
                <a:close/>
              </a:path>
            </a:pathLst>
          </a:custGeom>
        </p:spPr>
        <p:txBody>
          <a:bodyPr wrap="square">
            <a:noAutofit/>
          </a:bodyPr>
          <a:lstStyle/>
          <a:p>
            <a:endParaRPr lang="en-US"/>
          </a:p>
        </p:txBody>
      </p:sp>
    </p:spTree>
    <p:extLst>
      <p:ext uri="{BB962C8B-B14F-4D97-AF65-F5344CB8AC3E}">
        <p14:creationId xmlns:p14="http://schemas.microsoft.com/office/powerpoint/2010/main" val="3550726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FULL P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62425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melin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3E21BCB-2E8C-4F22-B27E-50E229F764BD}"/>
              </a:ext>
            </a:extLst>
          </p:cNvPr>
          <p:cNvSpPr>
            <a:spLocks noGrp="1"/>
          </p:cNvSpPr>
          <p:nvPr>
            <p:ph type="dt" sz="half" idx="10"/>
          </p:nvPr>
        </p:nvSpPr>
        <p:spPr/>
        <p:txBody>
          <a:bodyPr/>
          <a:lstStyle/>
          <a:p>
            <a:fld id="{7123D404-E759-4E52-B09D-742B3EB53098}" type="datetimeFigureOut">
              <a:rPr lang="en-ID" smtClean="0"/>
              <a:t>21/07/25</a:t>
            </a:fld>
            <a:endParaRPr lang="en-ID"/>
          </a:p>
        </p:txBody>
      </p:sp>
      <p:sp>
        <p:nvSpPr>
          <p:cNvPr id="4" name="Footer Placeholder 3">
            <a:extLst>
              <a:ext uri="{FF2B5EF4-FFF2-40B4-BE49-F238E27FC236}">
                <a16:creationId xmlns:a16="http://schemas.microsoft.com/office/drawing/2014/main" id="{BBE604BA-5D8B-4113-BFB5-1B27A4DF7417}"/>
              </a:ext>
            </a:extLst>
          </p:cNvPr>
          <p:cNvSpPr>
            <a:spLocks noGrp="1"/>
          </p:cNvSpPr>
          <p:nvPr>
            <p:ph type="ftr" sz="quarter" idx="11"/>
          </p:nvPr>
        </p:nvSpPr>
        <p:spPr/>
        <p:txBody>
          <a:bodyPr/>
          <a:lstStyle/>
          <a:p>
            <a:endParaRPr lang="en-ID"/>
          </a:p>
        </p:txBody>
      </p:sp>
      <p:sp>
        <p:nvSpPr>
          <p:cNvPr id="5" name="Slide Number Placeholder 4">
            <a:extLst>
              <a:ext uri="{FF2B5EF4-FFF2-40B4-BE49-F238E27FC236}">
                <a16:creationId xmlns:a16="http://schemas.microsoft.com/office/drawing/2014/main" id="{AC0D8D51-0791-4606-8AF3-DEE86D33EA07}"/>
              </a:ext>
            </a:extLst>
          </p:cNvPr>
          <p:cNvSpPr>
            <a:spLocks noGrp="1"/>
          </p:cNvSpPr>
          <p:nvPr>
            <p:ph type="sldNum" sz="quarter" idx="12"/>
          </p:nvPr>
        </p:nvSpPr>
        <p:spPr/>
        <p:txBody>
          <a:bodyPr/>
          <a:lstStyle/>
          <a:p>
            <a:fld id="{AC607452-6138-494A-9FD1-2DCBBCC44E62}" type="slidenum">
              <a:rPr lang="en-ID" smtClean="0"/>
              <a:t>‹#›</a:t>
            </a:fld>
            <a:endParaRPr lang="en-ID"/>
          </a:p>
        </p:txBody>
      </p:sp>
      <p:sp>
        <p:nvSpPr>
          <p:cNvPr id="2" name="Title 1">
            <a:extLst>
              <a:ext uri="{FF2B5EF4-FFF2-40B4-BE49-F238E27FC236}">
                <a16:creationId xmlns:a16="http://schemas.microsoft.com/office/drawing/2014/main" id="{DCF0E7FB-EA1C-45F0-9EA0-0FB4B8DAF754}"/>
              </a:ext>
            </a:extLst>
          </p:cNvPr>
          <p:cNvSpPr>
            <a:spLocks noGrp="1"/>
          </p:cNvSpPr>
          <p:nvPr>
            <p:ph type="title" hasCustomPrompt="1"/>
          </p:nvPr>
        </p:nvSpPr>
        <p:spPr>
          <a:xfrm>
            <a:off x="266007" y="173933"/>
            <a:ext cx="11596255" cy="1325563"/>
          </a:xfrm>
        </p:spPr>
        <p:txBody>
          <a:bodyPr/>
          <a:lstStyle>
            <a:lvl1pPr algn="ctr">
              <a:defRPr>
                <a:solidFill>
                  <a:srgbClr val="620E1C"/>
                </a:solidFill>
              </a:defRPr>
            </a:lvl1pPr>
          </a:lstStyle>
          <a:p>
            <a:r>
              <a:rPr lang="en-US"/>
              <a:t>Timeline</a:t>
            </a:r>
            <a:endParaRPr lang="en-ID"/>
          </a:p>
        </p:txBody>
      </p:sp>
    </p:spTree>
    <p:extLst>
      <p:ext uri="{BB962C8B-B14F-4D97-AF65-F5344CB8AC3E}">
        <p14:creationId xmlns:p14="http://schemas.microsoft.com/office/powerpoint/2010/main" val="11600482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F6F60F43-4127-4B60-97DD-A651D8C54802}"/>
              </a:ext>
            </a:extLst>
          </p:cNvPr>
          <p:cNvSpPr>
            <a:spLocks noGrp="1"/>
          </p:cNvSpPr>
          <p:nvPr>
            <p:ph type="pic" sz="quarter" idx="10"/>
          </p:nvPr>
        </p:nvSpPr>
        <p:spPr>
          <a:xfrm>
            <a:off x="0" y="3428999"/>
            <a:ext cx="4064000" cy="3429000"/>
          </a:xfrm>
          <a:custGeom>
            <a:avLst/>
            <a:gdLst>
              <a:gd name="connsiteX0" fmla="*/ 0 w 4064000"/>
              <a:gd name="connsiteY0" fmla="*/ 0 h 3429000"/>
              <a:gd name="connsiteX1" fmla="*/ 4064000 w 4064000"/>
              <a:gd name="connsiteY1" fmla="*/ 0 h 3429000"/>
              <a:gd name="connsiteX2" fmla="*/ 4064000 w 4064000"/>
              <a:gd name="connsiteY2" fmla="*/ 3429000 h 3429000"/>
              <a:gd name="connsiteX3" fmla="*/ 0 w 4064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4064000" h="3429000">
                <a:moveTo>
                  <a:pt x="0" y="0"/>
                </a:moveTo>
                <a:lnTo>
                  <a:pt x="4064000" y="0"/>
                </a:lnTo>
                <a:lnTo>
                  <a:pt x="4064000" y="3429000"/>
                </a:lnTo>
                <a:lnTo>
                  <a:pt x="0" y="3429000"/>
                </a:lnTo>
                <a:close/>
              </a:path>
            </a:pathLst>
          </a:custGeom>
        </p:spPr>
        <p:txBody>
          <a:bodyPr wrap="square">
            <a:noAutofit/>
          </a:bodyPr>
          <a:lstStyle/>
          <a:p>
            <a:endParaRPr lang="en-US"/>
          </a:p>
        </p:txBody>
      </p:sp>
      <p:sp>
        <p:nvSpPr>
          <p:cNvPr id="9" name="Picture Placeholder 8">
            <a:extLst>
              <a:ext uri="{FF2B5EF4-FFF2-40B4-BE49-F238E27FC236}">
                <a16:creationId xmlns:a16="http://schemas.microsoft.com/office/drawing/2014/main" id="{165A2B67-442E-4067-BCCC-97609450E729}"/>
              </a:ext>
            </a:extLst>
          </p:cNvPr>
          <p:cNvSpPr>
            <a:spLocks noGrp="1"/>
          </p:cNvSpPr>
          <p:nvPr>
            <p:ph type="pic" sz="quarter" idx="11"/>
          </p:nvPr>
        </p:nvSpPr>
        <p:spPr>
          <a:xfrm>
            <a:off x="8127999" y="3413960"/>
            <a:ext cx="4064000" cy="3429000"/>
          </a:xfrm>
          <a:custGeom>
            <a:avLst/>
            <a:gdLst>
              <a:gd name="connsiteX0" fmla="*/ 0 w 4064000"/>
              <a:gd name="connsiteY0" fmla="*/ 0 h 3429000"/>
              <a:gd name="connsiteX1" fmla="*/ 4064000 w 4064000"/>
              <a:gd name="connsiteY1" fmla="*/ 0 h 3429000"/>
              <a:gd name="connsiteX2" fmla="*/ 4064000 w 4064000"/>
              <a:gd name="connsiteY2" fmla="*/ 3429000 h 3429000"/>
              <a:gd name="connsiteX3" fmla="*/ 0 w 4064000"/>
              <a:gd name="connsiteY3" fmla="*/ 3429000 h 3429000"/>
              <a:gd name="connsiteX4" fmla="*/ 0 w 4064000"/>
              <a:gd name="connsiteY4" fmla="*/ 2382003 h 3429000"/>
              <a:gd name="connsiteX5" fmla="*/ 0 w 4064000"/>
              <a:gd name="connsiteY5" fmla="*/ 1408865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64000" h="3429000">
                <a:moveTo>
                  <a:pt x="0" y="0"/>
                </a:moveTo>
                <a:lnTo>
                  <a:pt x="4064000" y="0"/>
                </a:lnTo>
                <a:lnTo>
                  <a:pt x="4064000" y="3429000"/>
                </a:lnTo>
                <a:lnTo>
                  <a:pt x="0" y="3429000"/>
                </a:lnTo>
                <a:lnTo>
                  <a:pt x="0" y="2382003"/>
                </a:lnTo>
                <a:lnTo>
                  <a:pt x="0" y="1408865"/>
                </a:lnTo>
                <a:close/>
              </a:path>
            </a:pathLst>
          </a:custGeom>
        </p:spPr>
        <p:txBody>
          <a:bodyPr wrap="square">
            <a:noAutofit/>
          </a:bodyPr>
          <a:lstStyle/>
          <a:p>
            <a:endParaRPr lang="en-US"/>
          </a:p>
        </p:txBody>
      </p:sp>
    </p:spTree>
    <p:extLst>
      <p:ext uri="{BB962C8B-B14F-4D97-AF65-F5344CB8AC3E}">
        <p14:creationId xmlns:p14="http://schemas.microsoft.com/office/powerpoint/2010/main" val="29723201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3E21BCB-2E8C-4F22-B27E-50E229F764BD}"/>
              </a:ext>
            </a:extLst>
          </p:cNvPr>
          <p:cNvSpPr>
            <a:spLocks noGrp="1"/>
          </p:cNvSpPr>
          <p:nvPr>
            <p:ph type="dt" sz="half" idx="10"/>
          </p:nvPr>
        </p:nvSpPr>
        <p:spPr/>
        <p:txBody>
          <a:bodyPr/>
          <a:lstStyle/>
          <a:p>
            <a:fld id="{7123D404-E759-4E52-B09D-742B3EB53098}" type="datetimeFigureOut">
              <a:rPr lang="en-ID" smtClean="0"/>
              <a:t>21/07/25</a:t>
            </a:fld>
            <a:endParaRPr lang="en-ID"/>
          </a:p>
        </p:txBody>
      </p:sp>
      <p:sp>
        <p:nvSpPr>
          <p:cNvPr id="4" name="Footer Placeholder 3">
            <a:extLst>
              <a:ext uri="{FF2B5EF4-FFF2-40B4-BE49-F238E27FC236}">
                <a16:creationId xmlns:a16="http://schemas.microsoft.com/office/drawing/2014/main" id="{BBE604BA-5D8B-4113-BFB5-1B27A4DF7417}"/>
              </a:ext>
            </a:extLst>
          </p:cNvPr>
          <p:cNvSpPr>
            <a:spLocks noGrp="1"/>
          </p:cNvSpPr>
          <p:nvPr>
            <p:ph type="ftr" sz="quarter" idx="11"/>
          </p:nvPr>
        </p:nvSpPr>
        <p:spPr/>
        <p:txBody>
          <a:bodyPr/>
          <a:lstStyle/>
          <a:p>
            <a:endParaRPr lang="en-ID"/>
          </a:p>
        </p:txBody>
      </p:sp>
      <p:sp>
        <p:nvSpPr>
          <p:cNvPr id="5" name="Slide Number Placeholder 4">
            <a:extLst>
              <a:ext uri="{FF2B5EF4-FFF2-40B4-BE49-F238E27FC236}">
                <a16:creationId xmlns:a16="http://schemas.microsoft.com/office/drawing/2014/main" id="{AC0D8D51-0791-4606-8AF3-DEE86D33EA07}"/>
              </a:ext>
            </a:extLst>
          </p:cNvPr>
          <p:cNvSpPr>
            <a:spLocks noGrp="1"/>
          </p:cNvSpPr>
          <p:nvPr>
            <p:ph type="sldNum" sz="quarter" idx="12"/>
          </p:nvPr>
        </p:nvSpPr>
        <p:spPr/>
        <p:txBody>
          <a:bodyPr/>
          <a:lstStyle/>
          <a:p>
            <a:fld id="{AC607452-6138-494A-9FD1-2DCBBCC44E62}" type="slidenum">
              <a:rPr lang="en-ID" smtClean="0"/>
              <a:t>‹#›</a:t>
            </a:fld>
            <a:endParaRPr lang="en-ID"/>
          </a:p>
        </p:txBody>
      </p:sp>
      <p:sp>
        <p:nvSpPr>
          <p:cNvPr id="6" name="Rectangle 5">
            <a:extLst>
              <a:ext uri="{FF2B5EF4-FFF2-40B4-BE49-F238E27FC236}">
                <a16:creationId xmlns:a16="http://schemas.microsoft.com/office/drawing/2014/main" id="{F1521479-6DEE-4ACE-A2FF-7EF406493E74}"/>
              </a:ext>
            </a:extLst>
          </p:cNvPr>
          <p:cNvSpPr/>
          <p:nvPr userDrawn="1"/>
        </p:nvSpPr>
        <p:spPr>
          <a:xfrm>
            <a:off x="0" y="0"/>
            <a:ext cx="2111433" cy="6858000"/>
          </a:xfrm>
          <a:prstGeom prst="rect">
            <a:avLst/>
          </a:prstGeom>
          <a:solidFill>
            <a:srgbClr val="620E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Title 1">
            <a:extLst>
              <a:ext uri="{FF2B5EF4-FFF2-40B4-BE49-F238E27FC236}">
                <a16:creationId xmlns:a16="http://schemas.microsoft.com/office/drawing/2014/main" id="{DCF0E7FB-EA1C-45F0-9EA0-0FB4B8DAF754}"/>
              </a:ext>
            </a:extLst>
          </p:cNvPr>
          <p:cNvSpPr>
            <a:spLocks noGrp="1"/>
          </p:cNvSpPr>
          <p:nvPr>
            <p:ph type="title" hasCustomPrompt="1"/>
          </p:nvPr>
        </p:nvSpPr>
        <p:spPr>
          <a:xfrm>
            <a:off x="2252750" y="173933"/>
            <a:ext cx="8502534" cy="1325563"/>
          </a:xfrm>
        </p:spPr>
        <p:txBody>
          <a:bodyPr/>
          <a:lstStyle>
            <a:lvl1pPr>
              <a:defRPr>
                <a:solidFill>
                  <a:srgbClr val="620E1C"/>
                </a:solidFill>
              </a:defRPr>
            </a:lvl1pPr>
          </a:lstStyle>
          <a:p>
            <a:r>
              <a:rPr lang="en-US"/>
              <a:t>Timeline</a:t>
            </a:r>
            <a:endParaRPr lang="en-ID"/>
          </a:p>
        </p:txBody>
      </p:sp>
    </p:spTree>
    <p:extLst>
      <p:ext uri="{BB962C8B-B14F-4D97-AF65-F5344CB8AC3E}">
        <p14:creationId xmlns:p14="http://schemas.microsoft.com/office/powerpoint/2010/main" val="9369118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1B2A706-7550-4E9F-917A-175F1CDF4305}"/>
              </a:ext>
            </a:extLst>
          </p:cNvPr>
          <p:cNvSpPr>
            <a:spLocks noGrp="1"/>
          </p:cNvSpPr>
          <p:nvPr>
            <p:ph type="pic" sz="quarter" idx="10"/>
          </p:nvPr>
        </p:nvSpPr>
        <p:spPr>
          <a:xfrm>
            <a:off x="4383314" y="0"/>
            <a:ext cx="7808686" cy="6842960"/>
          </a:xfrm>
          <a:custGeom>
            <a:avLst/>
            <a:gdLst>
              <a:gd name="connsiteX0" fmla="*/ 0 w 7808686"/>
              <a:gd name="connsiteY0" fmla="*/ 0 h 6842960"/>
              <a:gd name="connsiteX1" fmla="*/ 7808686 w 7808686"/>
              <a:gd name="connsiteY1" fmla="*/ 0 h 6842960"/>
              <a:gd name="connsiteX2" fmla="*/ 7808686 w 7808686"/>
              <a:gd name="connsiteY2" fmla="*/ 6842960 h 6842960"/>
              <a:gd name="connsiteX3" fmla="*/ 0 w 7808686"/>
              <a:gd name="connsiteY3" fmla="*/ 6842960 h 6842960"/>
            </a:gdLst>
            <a:ahLst/>
            <a:cxnLst>
              <a:cxn ang="0">
                <a:pos x="connsiteX0" y="connsiteY0"/>
              </a:cxn>
              <a:cxn ang="0">
                <a:pos x="connsiteX1" y="connsiteY1"/>
              </a:cxn>
              <a:cxn ang="0">
                <a:pos x="connsiteX2" y="connsiteY2"/>
              </a:cxn>
              <a:cxn ang="0">
                <a:pos x="connsiteX3" y="connsiteY3"/>
              </a:cxn>
            </a:cxnLst>
            <a:rect l="l" t="t" r="r" b="b"/>
            <a:pathLst>
              <a:path w="7808686" h="6842960">
                <a:moveTo>
                  <a:pt x="0" y="0"/>
                </a:moveTo>
                <a:lnTo>
                  <a:pt x="7808686" y="0"/>
                </a:lnTo>
                <a:lnTo>
                  <a:pt x="7808686" y="6842960"/>
                </a:lnTo>
                <a:lnTo>
                  <a:pt x="0" y="6842960"/>
                </a:lnTo>
                <a:close/>
              </a:path>
            </a:pathLst>
          </a:custGeom>
        </p:spPr>
        <p:txBody>
          <a:bodyPr wrap="square">
            <a:noAutofit/>
          </a:bodyPr>
          <a:lstStyle/>
          <a:p>
            <a:endParaRPr lang="en-US"/>
          </a:p>
        </p:txBody>
      </p:sp>
    </p:spTree>
    <p:extLst>
      <p:ext uri="{BB962C8B-B14F-4D97-AF65-F5344CB8AC3E}">
        <p14:creationId xmlns:p14="http://schemas.microsoft.com/office/powerpoint/2010/main" val="34531802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91B1BA1-23F2-4CF0-BD19-C89FBF6A7A45}"/>
              </a:ext>
            </a:extLst>
          </p:cNvPr>
          <p:cNvSpPr>
            <a:spLocks noGrp="1"/>
          </p:cNvSpPr>
          <p:nvPr>
            <p:ph type="pic" sz="quarter" idx="10"/>
          </p:nvPr>
        </p:nvSpPr>
        <p:spPr>
          <a:xfrm>
            <a:off x="994228" y="0"/>
            <a:ext cx="4339772" cy="5972629"/>
          </a:xfrm>
          <a:custGeom>
            <a:avLst/>
            <a:gdLst>
              <a:gd name="connsiteX0" fmla="*/ 0 w 4339772"/>
              <a:gd name="connsiteY0" fmla="*/ 0 h 5972629"/>
              <a:gd name="connsiteX1" fmla="*/ 4339772 w 4339772"/>
              <a:gd name="connsiteY1" fmla="*/ 0 h 5972629"/>
              <a:gd name="connsiteX2" fmla="*/ 4339772 w 4339772"/>
              <a:gd name="connsiteY2" fmla="*/ 5972629 h 5972629"/>
              <a:gd name="connsiteX3" fmla="*/ 0 w 4339772"/>
              <a:gd name="connsiteY3" fmla="*/ 5972629 h 5972629"/>
            </a:gdLst>
            <a:ahLst/>
            <a:cxnLst>
              <a:cxn ang="0">
                <a:pos x="connsiteX0" y="connsiteY0"/>
              </a:cxn>
              <a:cxn ang="0">
                <a:pos x="connsiteX1" y="connsiteY1"/>
              </a:cxn>
              <a:cxn ang="0">
                <a:pos x="connsiteX2" y="connsiteY2"/>
              </a:cxn>
              <a:cxn ang="0">
                <a:pos x="connsiteX3" y="connsiteY3"/>
              </a:cxn>
            </a:cxnLst>
            <a:rect l="l" t="t" r="r" b="b"/>
            <a:pathLst>
              <a:path w="4339772" h="5972629">
                <a:moveTo>
                  <a:pt x="0" y="0"/>
                </a:moveTo>
                <a:lnTo>
                  <a:pt x="4339772" y="0"/>
                </a:lnTo>
                <a:lnTo>
                  <a:pt x="4339772" y="5972629"/>
                </a:lnTo>
                <a:lnTo>
                  <a:pt x="0" y="5972629"/>
                </a:lnTo>
                <a:close/>
              </a:path>
            </a:pathLst>
          </a:custGeom>
        </p:spPr>
        <p:txBody>
          <a:bodyPr wrap="square">
            <a:noAutofit/>
          </a:bodyPr>
          <a:lstStyle/>
          <a:p>
            <a:endParaRPr lang="en-US"/>
          </a:p>
        </p:txBody>
      </p:sp>
      <p:sp>
        <p:nvSpPr>
          <p:cNvPr id="9" name="Picture Placeholder 8">
            <a:extLst>
              <a:ext uri="{FF2B5EF4-FFF2-40B4-BE49-F238E27FC236}">
                <a16:creationId xmlns:a16="http://schemas.microsoft.com/office/drawing/2014/main" id="{192EF99F-A4FB-49BD-98B6-C4040B623A2D}"/>
              </a:ext>
            </a:extLst>
          </p:cNvPr>
          <p:cNvSpPr>
            <a:spLocks noGrp="1"/>
          </p:cNvSpPr>
          <p:nvPr>
            <p:ph type="pic" sz="quarter" idx="11"/>
          </p:nvPr>
        </p:nvSpPr>
        <p:spPr>
          <a:xfrm>
            <a:off x="5725885" y="4550229"/>
            <a:ext cx="5624286" cy="2307771"/>
          </a:xfrm>
          <a:custGeom>
            <a:avLst/>
            <a:gdLst>
              <a:gd name="connsiteX0" fmla="*/ 0 w 5624286"/>
              <a:gd name="connsiteY0" fmla="*/ 0 h 2307771"/>
              <a:gd name="connsiteX1" fmla="*/ 5624286 w 5624286"/>
              <a:gd name="connsiteY1" fmla="*/ 0 h 2307771"/>
              <a:gd name="connsiteX2" fmla="*/ 5624286 w 5624286"/>
              <a:gd name="connsiteY2" fmla="*/ 2307771 h 2307771"/>
              <a:gd name="connsiteX3" fmla="*/ 0 w 5624286"/>
              <a:gd name="connsiteY3" fmla="*/ 2307771 h 2307771"/>
            </a:gdLst>
            <a:ahLst/>
            <a:cxnLst>
              <a:cxn ang="0">
                <a:pos x="connsiteX0" y="connsiteY0"/>
              </a:cxn>
              <a:cxn ang="0">
                <a:pos x="connsiteX1" y="connsiteY1"/>
              </a:cxn>
              <a:cxn ang="0">
                <a:pos x="connsiteX2" y="connsiteY2"/>
              </a:cxn>
              <a:cxn ang="0">
                <a:pos x="connsiteX3" y="connsiteY3"/>
              </a:cxn>
            </a:cxnLst>
            <a:rect l="l" t="t" r="r" b="b"/>
            <a:pathLst>
              <a:path w="5624286" h="2307771">
                <a:moveTo>
                  <a:pt x="0" y="0"/>
                </a:moveTo>
                <a:lnTo>
                  <a:pt x="5624286" y="0"/>
                </a:lnTo>
                <a:lnTo>
                  <a:pt x="5624286" y="2307771"/>
                </a:lnTo>
                <a:lnTo>
                  <a:pt x="0" y="2307771"/>
                </a:lnTo>
                <a:close/>
              </a:path>
            </a:pathLst>
          </a:custGeom>
        </p:spPr>
        <p:txBody>
          <a:bodyPr wrap="square">
            <a:noAutofit/>
          </a:bodyPr>
          <a:lstStyle/>
          <a:p>
            <a:endParaRPr lang="en-US"/>
          </a:p>
        </p:txBody>
      </p:sp>
    </p:spTree>
    <p:extLst>
      <p:ext uri="{BB962C8B-B14F-4D97-AF65-F5344CB8AC3E}">
        <p14:creationId xmlns:p14="http://schemas.microsoft.com/office/powerpoint/2010/main" val="15114877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069BCFFF-5E30-4F78-B179-B0D40484DB83}"/>
              </a:ext>
            </a:extLst>
          </p:cNvPr>
          <p:cNvSpPr>
            <a:spLocks noGrp="1"/>
          </p:cNvSpPr>
          <p:nvPr>
            <p:ph type="pic" sz="quarter" idx="10"/>
          </p:nvPr>
        </p:nvSpPr>
        <p:spPr>
          <a:xfrm>
            <a:off x="5849256" y="0"/>
            <a:ext cx="6342743" cy="6858000"/>
          </a:xfrm>
          <a:custGeom>
            <a:avLst/>
            <a:gdLst>
              <a:gd name="connsiteX0" fmla="*/ 0 w 6342743"/>
              <a:gd name="connsiteY0" fmla="*/ 0 h 6858000"/>
              <a:gd name="connsiteX1" fmla="*/ 6342743 w 6342743"/>
              <a:gd name="connsiteY1" fmla="*/ 0 h 6858000"/>
              <a:gd name="connsiteX2" fmla="*/ 6342743 w 6342743"/>
              <a:gd name="connsiteY2" fmla="*/ 6858000 h 6858000"/>
              <a:gd name="connsiteX3" fmla="*/ 0 w 634274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342743" h="6858000">
                <a:moveTo>
                  <a:pt x="0" y="0"/>
                </a:moveTo>
                <a:lnTo>
                  <a:pt x="6342743" y="0"/>
                </a:lnTo>
                <a:lnTo>
                  <a:pt x="6342743" y="6858000"/>
                </a:lnTo>
                <a:lnTo>
                  <a:pt x="0" y="6858000"/>
                </a:lnTo>
                <a:close/>
              </a:path>
            </a:pathLst>
          </a:custGeom>
        </p:spPr>
        <p:txBody>
          <a:bodyPr wrap="square">
            <a:noAutofit/>
          </a:bodyPr>
          <a:lstStyle/>
          <a:p>
            <a:endParaRPr lang="en-US"/>
          </a:p>
        </p:txBody>
      </p:sp>
    </p:spTree>
    <p:extLst>
      <p:ext uri="{BB962C8B-B14F-4D97-AF65-F5344CB8AC3E}">
        <p14:creationId xmlns:p14="http://schemas.microsoft.com/office/powerpoint/2010/main" val="3576849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5F55E94-9B82-40AA-B995-FFCD91B5BA5B}"/>
              </a:ext>
            </a:extLst>
          </p:cNvPr>
          <p:cNvSpPr>
            <a:spLocks noGrp="1"/>
          </p:cNvSpPr>
          <p:nvPr>
            <p:ph type="pic" sz="quarter" idx="10"/>
          </p:nvPr>
        </p:nvSpPr>
        <p:spPr>
          <a:xfrm>
            <a:off x="1018691" y="2757714"/>
            <a:ext cx="3229195" cy="3309257"/>
          </a:xfrm>
          <a:custGeom>
            <a:avLst/>
            <a:gdLst>
              <a:gd name="connsiteX0" fmla="*/ 0 w 3229195"/>
              <a:gd name="connsiteY0" fmla="*/ 0 h 3309257"/>
              <a:gd name="connsiteX1" fmla="*/ 3229195 w 3229195"/>
              <a:gd name="connsiteY1" fmla="*/ 0 h 3309257"/>
              <a:gd name="connsiteX2" fmla="*/ 3229195 w 3229195"/>
              <a:gd name="connsiteY2" fmla="*/ 3309257 h 3309257"/>
              <a:gd name="connsiteX3" fmla="*/ 0 w 3229195"/>
              <a:gd name="connsiteY3" fmla="*/ 3309257 h 3309257"/>
            </a:gdLst>
            <a:ahLst/>
            <a:cxnLst>
              <a:cxn ang="0">
                <a:pos x="connsiteX0" y="connsiteY0"/>
              </a:cxn>
              <a:cxn ang="0">
                <a:pos x="connsiteX1" y="connsiteY1"/>
              </a:cxn>
              <a:cxn ang="0">
                <a:pos x="connsiteX2" y="connsiteY2"/>
              </a:cxn>
              <a:cxn ang="0">
                <a:pos x="connsiteX3" y="connsiteY3"/>
              </a:cxn>
            </a:cxnLst>
            <a:rect l="l" t="t" r="r" b="b"/>
            <a:pathLst>
              <a:path w="3229195" h="3309257">
                <a:moveTo>
                  <a:pt x="0" y="0"/>
                </a:moveTo>
                <a:lnTo>
                  <a:pt x="3229195" y="0"/>
                </a:lnTo>
                <a:lnTo>
                  <a:pt x="3229195" y="3309257"/>
                </a:lnTo>
                <a:lnTo>
                  <a:pt x="0" y="3309257"/>
                </a:lnTo>
                <a:close/>
              </a:path>
            </a:pathLst>
          </a:custGeom>
        </p:spPr>
        <p:txBody>
          <a:bodyPr wrap="square">
            <a:noAutofit/>
          </a:bodyPr>
          <a:lstStyle/>
          <a:p>
            <a:endParaRPr lang="en-US"/>
          </a:p>
        </p:txBody>
      </p:sp>
      <p:sp>
        <p:nvSpPr>
          <p:cNvPr id="10" name="Picture Placeholder 9">
            <a:extLst>
              <a:ext uri="{FF2B5EF4-FFF2-40B4-BE49-F238E27FC236}">
                <a16:creationId xmlns:a16="http://schemas.microsoft.com/office/drawing/2014/main" id="{06F96B93-5B43-404C-9F28-CE36549D7B90}"/>
              </a:ext>
            </a:extLst>
          </p:cNvPr>
          <p:cNvSpPr>
            <a:spLocks noGrp="1"/>
          </p:cNvSpPr>
          <p:nvPr>
            <p:ph type="pic" sz="quarter" idx="11"/>
          </p:nvPr>
        </p:nvSpPr>
        <p:spPr>
          <a:xfrm>
            <a:off x="4481402" y="2757714"/>
            <a:ext cx="3229195" cy="3309257"/>
          </a:xfrm>
          <a:custGeom>
            <a:avLst/>
            <a:gdLst>
              <a:gd name="connsiteX0" fmla="*/ 0 w 3229195"/>
              <a:gd name="connsiteY0" fmla="*/ 0 h 3309257"/>
              <a:gd name="connsiteX1" fmla="*/ 3229195 w 3229195"/>
              <a:gd name="connsiteY1" fmla="*/ 0 h 3309257"/>
              <a:gd name="connsiteX2" fmla="*/ 3229195 w 3229195"/>
              <a:gd name="connsiteY2" fmla="*/ 3309257 h 3309257"/>
              <a:gd name="connsiteX3" fmla="*/ 0 w 3229195"/>
              <a:gd name="connsiteY3" fmla="*/ 3309257 h 3309257"/>
            </a:gdLst>
            <a:ahLst/>
            <a:cxnLst>
              <a:cxn ang="0">
                <a:pos x="connsiteX0" y="connsiteY0"/>
              </a:cxn>
              <a:cxn ang="0">
                <a:pos x="connsiteX1" y="connsiteY1"/>
              </a:cxn>
              <a:cxn ang="0">
                <a:pos x="connsiteX2" y="connsiteY2"/>
              </a:cxn>
              <a:cxn ang="0">
                <a:pos x="connsiteX3" y="connsiteY3"/>
              </a:cxn>
            </a:cxnLst>
            <a:rect l="l" t="t" r="r" b="b"/>
            <a:pathLst>
              <a:path w="3229195" h="3309257">
                <a:moveTo>
                  <a:pt x="0" y="0"/>
                </a:moveTo>
                <a:lnTo>
                  <a:pt x="3229195" y="0"/>
                </a:lnTo>
                <a:lnTo>
                  <a:pt x="3229195" y="3309257"/>
                </a:lnTo>
                <a:lnTo>
                  <a:pt x="0" y="3309257"/>
                </a:lnTo>
                <a:close/>
              </a:path>
            </a:pathLst>
          </a:custGeom>
        </p:spPr>
        <p:txBody>
          <a:bodyPr wrap="square">
            <a:noAutofit/>
          </a:bodyPr>
          <a:lstStyle/>
          <a:p>
            <a:endParaRPr lang="en-US"/>
          </a:p>
        </p:txBody>
      </p:sp>
      <p:sp>
        <p:nvSpPr>
          <p:cNvPr id="13" name="Picture Placeholder 12">
            <a:extLst>
              <a:ext uri="{FF2B5EF4-FFF2-40B4-BE49-F238E27FC236}">
                <a16:creationId xmlns:a16="http://schemas.microsoft.com/office/drawing/2014/main" id="{58008365-3A04-4A39-8F84-2401D2FD8AFE}"/>
              </a:ext>
            </a:extLst>
          </p:cNvPr>
          <p:cNvSpPr>
            <a:spLocks noGrp="1"/>
          </p:cNvSpPr>
          <p:nvPr>
            <p:ph type="pic" sz="quarter" idx="12"/>
          </p:nvPr>
        </p:nvSpPr>
        <p:spPr>
          <a:xfrm>
            <a:off x="7944113" y="2757714"/>
            <a:ext cx="3229195" cy="3309257"/>
          </a:xfrm>
          <a:custGeom>
            <a:avLst/>
            <a:gdLst>
              <a:gd name="connsiteX0" fmla="*/ 0 w 3229195"/>
              <a:gd name="connsiteY0" fmla="*/ 0 h 3309257"/>
              <a:gd name="connsiteX1" fmla="*/ 3229195 w 3229195"/>
              <a:gd name="connsiteY1" fmla="*/ 0 h 3309257"/>
              <a:gd name="connsiteX2" fmla="*/ 3229195 w 3229195"/>
              <a:gd name="connsiteY2" fmla="*/ 3309257 h 3309257"/>
              <a:gd name="connsiteX3" fmla="*/ 0 w 3229195"/>
              <a:gd name="connsiteY3" fmla="*/ 3309257 h 3309257"/>
            </a:gdLst>
            <a:ahLst/>
            <a:cxnLst>
              <a:cxn ang="0">
                <a:pos x="connsiteX0" y="connsiteY0"/>
              </a:cxn>
              <a:cxn ang="0">
                <a:pos x="connsiteX1" y="connsiteY1"/>
              </a:cxn>
              <a:cxn ang="0">
                <a:pos x="connsiteX2" y="connsiteY2"/>
              </a:cxn>
              <a:cxn ang="0">
                <a:pos x="connsiteX3" y="connsiteY3"/>
              </a:cxn>
            </a:cxnLst>
            <a:rect l="l" t="t" r="r" b="b"/>
            <a:pathLst>
              <a:path w="3229195" h="3309257">
                <a:moveTo>
                  <a:pt x="0" y="0"/>
                </a:moveTo>
                <a:lnTo>
                  <a:pt x="3229195" y="0"/>
                </a:lnTo>
                <a:lnTo>
                  <a:pt x="3229195" y="3309257"/>
                </a:lnTo>
                <a:lnTo>
                  <a:pt x="0" y="3309257"/>
                </a:lnTo>
                <a:close/>
              </a:path>
            </a:pathLst>
          </a:custGeom>
        </p:spPr>
        <p:txBody>
          <a:bodyPr wrap="square">
            <a:noAutofit/>
          </a:bodyPr>
          <a:lstStyle/>
          <a:p>
            <a:endParaRPr lang="en-US"/>
          </a:p>
        </p:txBody>
      </p:sp>
    </p:spTree>
    <p:extLst>
      <p:ext uri="{BB962C8B-B14F-4D97-AF65-F5344CB8AC3E}">
        <p14:creationId xmlns:p14="http://schemas.microsoft.com/office/powerpoint/2010/main" val="11303805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9463ED60-364F-4F2A-9940-B4B33F8AE613}"/>
              </a:ext>
            </a:extLst>
          </p:cNvPr>
          <p:cNvSpPr>
            <a:spLocks noGrp="1"/>
          </p:cNvSpPr>
          <p:nvPr>
            <p:ph type="pic" sz="quarter" idx="10"/>
          </p:nvPr>
        </p:nvSpPr>
        <p:spPr>
          <a:xfrm>
            <a:off x="0" y="-2"/>
            <a:ext cx="5746909" cy="6858000"/>
          </a:xfrm>
          <a:custGeom>
            <a:avLst/>
            <a:gdLst>
              <a:gd name="connsiteX0" fmla="*/ 2945652 w 5746909"/>
              <a:gd name="connsiteY0" fmla="*/ 885371 h 6858000"/>
              <a:gd name="connsiteX1" fmla="*/ 4274083 w 5746909"/>
              <a:gd name="connsiteY1" fmla="*/ 885371 h 6858000"/>
              <a:gd name="connsiteX2" fmla="*/ 4274083 w 5746909"/>
              <a:gd name="connsiteY2" fmla="*/ 6858000 h 6858000"/>
              <a:gd name="connsiteX3" fmla="*/ 2945652 w 5746909"/>
              <a:gd name="connsiteY3" fmla="*/ 6858000 h 6858000"/>
              <a:gd name="connsiteX4" fmla="*/ 0 w 5746909"/>
              <a:gd name="connsiteY4" fmla="*/ 885371 h 6858000"/>
              <a:gd name="connsiteX5" fmla="*/ 1328431 w 5746909"/>
              <a:gd name="connsiteY5" fmla="*/ 885371 h 6858000"/>
              <a:gd name="connsiteX6" fmla="*/ 1328431 w 5746909"/>
              <a:gd name="connsiteY6" fmla="*/ 6858000 h 6858000"/>
              <a:gd name="connsiteX7" fmla="*/ 0 w 5746909"/>
              <a:gd name="connsiteY7" fmla="*/ 6858000 h 6858000"/>
              <a:gd name="connsiteX8" fmla="*/ 4418478 w 5746909"/>
              <a:gd name="connsiteY8" fmla="*/ 682171 h 6858000"/>
              <a:gd name="connsiteX9" fmla="*/ 5746909 w 5746909"/>
              <a:gd name="connsiteY9" fmla="*/ 682171 h 6858000"/>
              <a:gd name="connsiteX10" fmla="*/ 5746909 w 5746909"/>
              <a:gd name="connsiteY10" fmla="*/ 6654800 h 6858000"/>
              <a:gd name="connsiteX11" fmla="*/ 4418478 w 5746909"/>
              <a:gd name="connsiteY11" fmla="*/ 6654800 h 6858000"/>
              <a:gd name="connsiteX12" fmla="*/ 1472826 w 5746909"/>
              <a:gd name="connsiteY12" fmla="*/ 0 h 6858000"/>
              <a:gd name="connsiteX13" fmla="*/ 2801257 w 5746909"/>
              <a:gd name="connsiteY13" fmla="*/ 0 h 6858000"/>
              <a:gd name="connsiteX14" fmla="*/ 2801257 w 5746909"/>
              <a:gd name="connsiteY14" fmla="*/ 5972629 h 6858000"/>
              <a:gd name="connsiteX15" fmla="*/ 1472826 w 5746909"/>
              <a:gd name="connsiteY15" fmla="*/ 597262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746909" h="6858000">
                <a:moveTo>
                  <a:pt x="2945652" y="885371"/>
                </a:moveTo>
                <a:lnTo>
                  <a:pt x="4274083" y="885371"/>
                </a:lnTo>
                <a:lnTo>
                  <a:pt x="4274083" y="6858000"/>
                </a:lnTo>
                <a:lnTo>
                  <a:pt x="2945652" y="6858000"/>
                </a:lnTo>
                <a:close/>
                <a:moveTo>
                  <a:pt x="0" y="885371"/>
                </a:moveTo>
                <a:lnTo>
                  <a:pt x="1328431" y="885371"/>
                </a:lnTo>
                <a:lnTo>
                  <a:pt x="1328431" y="6858000"/>
                </a:lnTo>
                <a:lnTo>
                  <a:pt x="0" y="6858000"/>
                </a:lnTo>
                <a:close/>
                <a:moveTo>
                  <a:pt x="4418478" y="682171"/>
                </a:moveTo>
                <a:lnTo>
                  <a:pt x="5746909" y="682171"/>
                </a:lnTo>
                <a:lnTo>
                  <a:pt x="5746909" y="6654800"/>
                </a:lnTo>
                <a:lnTo>
                  <a:pt x="4418478" y="6654800"/>
                </a:lnTo>
                <a:close/>
                <a:moveTo>
                  <a:pt x="1472826" y="0"/>
                </a:moveTo>
                <a:lnTo>
                  <a:pt x="2801257" y="0"/>
                </a:lnTo>
                <a:lnTo>
                  <a:pt x="2801257" y="5972629"/>
                </a:lnTo>
                <a:lnTo>
                  <a:pt x="1472826" y="5972629"/>
                </a:lnTo>
                <a:close/>
              </a:path>
            </a:pathLst>
          </a:custGeom>
        </p:spPr>
        <p:txBody>
          <a:bodyPr wrap="square">
            <a:noAutofit/>
          </a:bodyPr>
          <a:lstStyle/>
          <a:p>
            <a:endParaRPr lang="en-US"/>
          </a:p>
        </p:txBody>
      </p:sp>
    </p:spTree>
    <p:extLst>
      <p:ext uri="{BB962C8B-B14F-4D97-AF65-F5344CB8AC3E}">
        <p14:creationId xmlns:p14="http://schemas.microsoft.com/office/powerpoint/2010/main" val="6795121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0C1A8CB-62B4-40C7-8AFA-5C62673080F2}"/>
              </a:ext>
            </a:extLst>
          </p:cNvPr>
          <p:cNvSpPr>
            <a:spLocks noGrp="1"/>
          </p:cNvSpPr>
          <p:nvPr>
            <p:ph type="pic" sz="quarter" idx="10"/>
          </p:nvPr>
        </p:nvSpPr>
        <p:spPr>
          <a:xfrm>
            <a:off x="-1" y="1"/>
            <a:ext cx="12191998" cy="3429000"/>
          </a:xfrm>
          <a:custGeom>
            <a:avLst/>
            <a:gdLst>
              <a:gd name="connsiteX0" fmla="*/ 0 w 12191998"/>
              <a:gd name="connsiteY0" fmla="*/ 0 h 3429000"/>
              <a:gd name="connsiteX1" fmla="*/ 12191998 w 12191998"/>
              <a:gd name="connsiteY1" fmla="*/ 0 h 3429000"/>
              <a:gd name="connsiteX2" fmla="*/ 12191998 w 12191998"/>
              <a:gd name="connsiteY2" fmla="*/ 3429000 h 3429000"/>
              <a:gd name="connsiteX3" fmla="*/ 0 w 12191998"/>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12191998" h="3429000">
                <a:moveTo>
                  <a:pt x="0" y="0"/>
                </a:moveTo>
                <a:lnTo>
                  <a:pt x="12191998" y="0"/>
                </a:lnTo>
                <a:lnTo>
                  <a:pt x="12191998" y="3429000"/>
                </a:lnTo>
                <a:lnTo>
                  <a:pt x="0" y="3429000"/>
                </a:lnTo>
                <a:close/>
              </a:path>
            </a:pathLst>
          </a:custGeom>
        </p:spPr>
        <p:txBody>
          <a:bodyPr wrap="square">
            <a:noAutofit/>
          </a:bodyPr>
          <a:lstStyle/>
          <a:p>
            <a:endParaRPr lang="en-US"/>
          </a:p>
        </p:txBody>
      </p:sp>
    </p:spTree>
    <p:extLst>
      <p:ext uri="{BB962C8B-B14F-4D97-AF65-F5344CB8AC3E}">
        <p14:creationId xmlns:p14="http://schemas.microsoft.com/office/powerpoint/2010/main" val="33990430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EE0DE4D-7D02-4D77-A7EC-B467F721B8BF}"/>
              </a:ext>
            </a:extLst>
          </p:cNvPr>
          <p:cNvSpPr>
            <a:spLocks noGrp="1"/>
          </p:cNvSpPr>
          <p:nvPr>
            <p:ph type="pic" sz="quarter" idx="10"/>
          </p:nvPr>
        </p:nvSpPr>
        <p:spPr>
          <a:xfrm>
            <a:off x="-1" y="885371"/>
            <a:ext cx="2581149" cy="5972629"/>
          </a:xfrm>
          <a:custGeom>
            <a:avLst/>
            <a:gdLst>
              <a:gd name="connsiteX0" fmla="*/ 0 w 2581149"/>
              <a:gd name="connsiteY0" fmla="*/ 0 h 5972629"/>
              <a:gd name="connsiteX1" fmla="*/ 2581149 w 2581149"/>
              <a:gd name="connsiteY1" fmla="*/ 0 h 5972629"/>
              <a:gd name="connsiteX2" fmla="*/ 2581149 w 2581149"/>
              <a:gd name="connsiteY2" fmla="*/ 5972629 h 5972629"/>
              <a:gd name="connsiteX3" fmla="*/ 0 w 2581149"/>
              <a:gd name="connsiteY3" fmla="*/ 5972629 h 5972629"/>
            </a:gdLst>
            <a:ahLst/>
            <a:cxnLst>
              <a:cxn ang="0">
                <a:pos x="connsiteX0" y="connsiteY0"/>
              </a:cxn>
              <a:cxn ang="0">
                <a:pos x="connsiteX1" y="connsiteY1"/>
              </a:cxn>
              <a:cxn ang="0">
                <a:pos x="connsiteX2" y="connsiteY2"/>
              </a:cxn>
              <a:cxn ang="0">
                <a:pos x="connsiteX3" y="connsiteY3"/>
              </a:cxn>
            </a:cxnLst>
            <a:rect l="l" t="t" r="r" b="b"/>
            <a:pathLst>
              <a:path w="2581149" h="5972629">
                <a:moveTo>
                  <a:pt x="0" y="0"/>
                </a:moveTo>
                <a:lnTo>
                  <a:pt x="2581149" y="0"/>
                </a:lnTo>
                <a:lnTo>
                  <a:pt x="2581149" y="5972629"/>
                </a:lnTo>
                <a:lnTo>
                  <a:pt x="0" y="5972629"/>
                </a:lnTo>
                <a:close/>
              </a:path>
            </a:pathLst>
          </a:custGeom>
        </p:spPr>
        <p:txBody>
          <a:bodyPr wrap="square">
            <a:noAutofit/>
          </a:bodyPr>
          <a:lstStyle/>
          <a:p>
            <a:endParaRPr lang="en-US"/>
          </a:p>
        </p:txBody>
      </p:sp>
      <p:sp>
        <p:nvSpPr>
          <p:cNvPr id="10" name="Picture Placeholder 9">
            <a:extLst>
              <a:ext uri="{FF2B5EF4-FFF2-40B4-BE49-F238E27FC236}">
                <a16:creationId xmlns:a16="http://schemas.microsoft.com/office/drawing/2014/main" id="{95C6A995-5773-4CE5-BDB1-8E5E6FA18B50}"/>
              </a:ext>
            </a:extLst>
          </p:cNvPr>
          <p:cNvSpPr>
            <a:spLocks noGrp="1"/>
          </p:cNvSpPr>
          <p:nvPr>
            <p:ph type="pic" sz="quarter" idx="11"/>
          </p:nvPr>
        </p:nvSpPr>
        <p:spPr>
          <a:xfrm>
            <a:off x="2861707" y="0"/>
            <a:ext cx="2581149" cy="5972629"/>
          </a:xfrm>
          <a:custGeom>
            <a:avLst/>
            <a:gdLst>
              <a:gd name="connsiteX0" fmla="*/ 0 w 2581149"/>
              <a:gd name="connsiteY0" fmla="*/ 0 h 5972629"/>
              <a:gd name="connsiteX1" fmla="*/ 2581149 w 2581149"/>
              <a:gd name="connsiteY1" fmla="*/ 0 h 5972629"/>
              <a:gd name="connsiteX2" fmla="*/ 2581149 w 2581149"/>
              <a:gd name="connsiteY2" fmla="*/ 5972629 h 5972629"/>
              <a:gd name="connsiteX3" fmla="*/ 0 w 2581149"/>
              <a:gd name="connsiteY3" fmla="*/ 5972629 h 5972629"/>
            </a:gdLst>
            <a:ahLst/>
            <a:cxnLst>
              <a:cxn ang="0">
                <a:pos x="connsiteX0" y="connsiteY0"/>
              </a:cxn>
              <a:cxn ang="0">
                <a:pos x="connsiteX1" y="connsiteY1"/>
              </a:cxn>
              <a:cxn ang="0">
                <a:pos x="connsiteX2" y="connsiteY2"/>
              </a:cxn>
              <a:cxn ang="0">
                <a:pos x="connsiteX3" y="connsiteY3"/>
              </a:cxn>
            </a:cxnLst>
            <a:rect l="l" t="t" r="r" b="b"/>
            <a:pathLst>
              <a:path w="2581149" h="5972629">
                <a:moveTo>
                  <a:pt x="0" y="0"/>
                </a:moveTo>
                <a:lnTo>
                  <a:pt x="2581149" y="0"/>
                </a:lnTo>
                <a:lnTo>
                  <a:pt x="2581149" y="5972629"/>
                </a:lnTo>
                <a:lnTo>
                  <a:pt x="0" y="5972629"/>
                </a:lnTo>
                <a:close/>
              </a:path>
            </a:pathLst>
          </a:custGeom>
        </p:spPr>
        <p:txBody>
          <a:bodyPr wrap="square">
            <a:noAutofit/>
          </a:bodyPr>
          <a:lstStyle/>
          <a:p>
            <a:endParaRPr lang="en-US"/>
          </a:p>
        </p:txBody>
      </p:sp>
      <p:sp>
        <p:nvSpPr>
          <p:cNvPr id="13" name="Picture Placeholder 12">
            <a:extLst>
              <a:ext uri="{FF2B5EF4-FFF2-40B4-BE49-F238E27FC236}">
                <a16:creationId xmlns:a16="http://schemas.microsoft.com/office/drawing/2014/main" id="{9F58E929-8FEE-48B2-9717-46A79B13D8B6}"/>
              </a:ext>
            </a:extLst>
          </p:cNvPr>
          <p:cNvSpPr>
            <a:spLocks noGrp="1"/>
          </p:cNvSpPr>
          <p:nvPr>
            <p:ph type="pic" sz="quarter" idx="12"/>
          </p:nvPr>
        </p:nvSpPr>
        <p:spPr>
          <a:xfrm>
            <a:off x="9855200" y="885370"/>
            <a:ext cx="2336800" cy="5972629"/>
          </a:xfrm>
          <a:custGeom>
            <a:avLst/>
            <a:gdLst>
              <a:gd name="connsiteX0" fmla="*/ 0 w 2336800"/>
              <a:gd name="connsiteY0" fmla="*/ 0 h 5972629"/>
              <a:gd name="connsiteX1" fmla="*/ 2336800 w 2336800"/>
              <a:gd name="connsiteY1" fmla="*/ 0 h 5972629"/>
              <a:gd name="connsiteX2" fmla="*/ 2336800 w 2336800"/>
              <a:gd name="connsiteY2" fmla="*/ 5972629 h 5972629"/>
              <a:gd name="connsiteX3" fmla="*/ 0 w 2336800"/>
              <a:gd name="connsiteY3" fmla="*/ 5972629 h 5972629"/>
            </a:gdLst>
            <a:ahLst/>
            <a:cxnLst>
              <a:cxn ang="0">
                <a:pos x="connsiteX0" y="connsiteY0"/>
              </a:cxn>
              <a:cxn ang="0">
                <a:pos x="connsiteX1" y="connsiteY1"/>
              </a:cxn>
              <a:cxn ang="0">
                <a:pos x="connsiteX2" y="connsiteY2"/>
              </a:cxn>
              <a:cxn ang="0">
                <a:pos x="connsiteX3" y="connsiteY3"/>
              </a:cxn>
            </a:cxnLst>
            <a:rect l="l" t="t" r="r" b="b"/>
            <a:pathLst>
              <a:path w="2336800" h="5972629">
                <a:moveTo>
                  <a:pt x="0" y="0"/>
                </a:moveTo>
                <a:lnTo>
                  <a:pt x="2336800" y="0"/>
                </a:lnTo>
                <a:lnTo>
                  <a:pt x="2336800" y="5972629"/>
                </a:lnTo>
                <a:lnTo>
                  <a:pt x="0" y="5972629"/>
                </a:lnTo>
                <a:close/>
              </a:path>
            </a:pathLst>
          </a:custGeom>
        </p:spPr>
        <p:txBody>
          <a:bodyPr wrap="square">
            <a:noAutofit/>
          </a:bodyPr>
          <a:lstStyle/>
          <a:p>
            <a:endParaRPr lang="en-US"/>
          </a:p>
        </p:txBody>
      </p:sp>
    </p:spTree>
    <p:extLst>
      <p:ext uri="{BB962C8B-B14F-4D97-AF65-F5344CB8AC3E}">
        <p14:creationId xmlns:p14="http://schemas.microsoft.com/office/powerpoint/2010/main" val="27662976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9F9F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0299179"/>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64" r:id="rId3"/>
    <p:sldLayoutId id="2147483663" r:id="rId4"/>
    <p:sldLayoutId id="2147483662" r:id="rId5"/>
    <p:sldLayoutId id="2147483661" r:id="rId6"/>
    <p:sldLayoutId id="2147483660" r:id="rId7"/>
    <p:sldLayoutId id="2147483659" r:id="rId8"/>
    <p:sldLayoutId id="2147483658" r:id="rId9"/>
    <p:sldLayoutId id="2147483657" r:id="rId10"/>
    <p:sldLayoutId id="2147483656" r:id="rId11"/>
    <p:sldLayoutId id="2147483655" r:id="rId12"/>
    <p:sldLayoutId id="2147483654" r:id="rId13"/>
    <p:sldLayoutId id="2147483653" r:id="rId14"/>
    <p:sldLayoutId id="2147483652" r:id="rId15"/>
    <p:sldLayoutId id="2147483651" r:id="rId16"/>
    <p:sldLayoutId id="2147483650" r:id="rId17"/>
    <p:sldLayoutId id="2147483666" r:id="rId18"/>
    <p:sldLayoutId id="2147483667" r:id="rId19"/>
    <p:sldLayoutId id="2147483668"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1.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13.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14.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19.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20.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21.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22.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23.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24.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26.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27.pn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15.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30.pn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31.pn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png"/><Relationship Id="rId7" Type="http://schemas.openxmlformats.org/officeDocument/2006/relationships/image" Target="../media/image35.png"/><Relationship Id="rId2" Type="http://schemas.openxmlformats.org/officeDocument/2006/relationships/image" Target="../media/image4.png"/><Relationship Id="rId1" Type="http://schemas.openxmlformats.org/officeDocument/2006/relationships/slideLayout" Target="../slideLayouts/slideLayout19.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7.pn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38.png"/><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9.png"/><Relationship Id="rId7"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0.xml"/><Relationship Id="rId6" Type="http://schemas.openxmlformats.org/officeDocument/2006/relationships/image" Target="../media/image4.png"/><Relationship Id="rId5" Type="http://schemas.openxmlformats.org/officeDocument/2006/relationships/image" Target="../media/image41.png"/><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43.png"/><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44.png"/><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45.png"/><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46.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15.xm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image" Target="../media/image47.png"/><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6.xml"/><Relationship Id="rId5" Type="http://schemas.openxmlformats.org/officeDocument/2006/relationships/image" Target="../media/image48.png"/><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6.xml"/><Relationship Id="rId5" Type="http://schemas.openxmlformats.org/officeDocument/2006/relationships/image" Target="../media/image49.png"/><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image" Target="../media/image50.png"/><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6.xml"/><Relationship Id="rId5" Type="http://schemas.openxmlformats.org/officeDocument/2006/relationships/image" Target="../media/image51.png"/><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6.xml"/><Relationship Id="rId5" Type="http://schemas.openxmlformats.org/officeDocument/2006/relationships/image" Target="../media/image52.png"/><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15.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15.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15.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15.xml"/><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Google Shape;62;p1">
            <a:extLst>
              <a:ext uri="{FF2B5EF4-FFF2-40B4-BE49-F238E27FC236}">
                <a16:creationId xmlns:a16="http://schemas.microsoft.com/office/drawing/2014/main" id="{876183AB-C411-A711-3016-CF8D5218A9EE}"/>
              </a:ext>
            </a:extLst>
          </p:cNvPr>
          <p:cNvSpPr txBox="1"/>
          <p:nvPr/>
        </p:nvSpPr>
        <p:spPr>
          <a:xfrm>
            <a:off x="2613618" y="4217287"/>
            <a:ext cx="9105733" cy="1200288"/>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5400"/>
              <a:buFont typeface="Arial"/>
              <a:buNone/>
            </a:pPr>
            <a:r>
              <a:rPr lang="en-US" sz="7200" b="1">
                <a:solidFill>
                  <a:schemeClr val="bg1"/>
                </a:solidFill>
                <a:latin typeface="Calibri" panose="020F0502020204030204" pitchFamily="34" charset="0"/>
                <a:ea typeface="Comfortaa"/>
                <a:cs typeface="Calibri" panose="020F0502020204030204" pitchFamily="34" charset="0"/>
                <a:sym typeface="Comfortaa"/>
              </a:rPr>
              <a:t>MAP TO THE MARKETS</a:t>
            </a:r>
            <a:endParaRPr sz="7200" b="1" u="none" strike="noStrike" cap="none">
              <a:solidFill>
                <a:schemeClr val="bg1"/>
              </a:solidFill>
              <a:latin typeface="Calibri" panose="020F0502020204030204" pitchFamily="34" charset="0"/>
              <a:ea typeface="Comfortaa"/>
              <a:cs typeface="Calibri" panose="020F0502020204030204" pitchFamily="34" charset="0"/>
              <a:sym typeface="Comfortaa"/>
            </a:endParaRPr>
          </a:p>
        </p:txBody>
      </p:sp>
      <p:sp>
        <p:nvSpPr>
          <p:cNvPr id="22" name="Rectangle 21">
            <a:extLst>
              <a:ext uri="{FF2B5EF4-FFF2-40B4-BE49-F238E27FC236}">
                <a16:creationId xmlns:a16="http://schemas.microsoft.com/office/drawing/2014/main" id="{BF2CFC9B-5676-66B8-5337-67A7365440DA}"/>
              </a:ext>
            </a:extLst>
          </p:cNvPr>
          <p:cNvSpPr/>
          <p:nvPr/>
        </p:nvSpPr>
        <p:spPr>
          <a:xfrm>
            <a:off x="11839699" y="2498272"/>
            <a:ext cx="352301" cy="135509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Google Shape;62;p1">
            <a:extLst>
              <a:ext uri="{FF2B5EF4-FFF2-40B4-BE49-F238E27FC236}">
                <a16:creationId xmlns:a16="http://schemas.microsoft.com/office/drawing/2014/main" id="{86741894-A039-171F-1C64-B737D0898736}"/>
              </a:ext>
            </a:extLst>
          </p:cNvPr>
          <p:cNvSpPr txBox="1"/>
          <p:nvPr/>
        </p:nvSpPr>
        <p:spPr>
          <a:xfrm>
            <a:off x="5658818" y="5540797"/>
            <a:ext cx="6060533" cy="307736"/>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5400"/>
              <a:buFont typeface="Arial"/>
              <a:buNone/>
            </a:pPr>
            <a:r>
              <a:rPr lang="en-US" b="1">
                <a:solidFill>
                  <a:schemeClr val="bg1"/>
                </a:solidFill>
                <a:latin typeface="Calibri" panose="020F0502020204030204" pitchFamily="34" charset="0"/>
                <a:ea typeface="Comfortaa"/>
                <a:cs typeface="Calibri" panose="020F0502020204030204" pitchFamily="34" charset="0"/>
                <a:sym typeface="Comfortaa"/>
              </a:rPr>
              <a:t>Q3 2023</a:t>
            </a:r>
            <a:endParaRPr b="1" u="none" strike="noStrike" cap="none">
              <a:solidFill>
                <a:schemeClr val="bg1"/>
              </a:solidFill>
              <a:latin typeface="Calibri" panose="020F0502020204030204" pitchFamily="34" charset="0"/>
              <a:ea typeface="Comfortaa"/>
              <a:cs typeface="Calibri" panose="020F0502020204030204" pitchFamily="34" charset="0"/>
              <a:sym typeface="Comfortaa"/>
            </a:endParaRPr>
          </a:p>
        </p:txBody>
      </p:sp>
      <p:sp>
        <p:nvSpPr>
          <p:cNvPr id="24" name="Google Shape;62;p1">
            <a:extLst>
              <a:ext uri="{FF2B5EF4-FFF2-40B4-BE49-F238E27FC236}">
                <a16:creationId xmlns:a16="http://schemas.microsoft.com/office/drawing/2014/main" id="{65909290-AEAA-8750-E45F-07D68159525A}"/>
              </a:ext>
            </a:extLst>
          </p:cNvPr>
          <p:cNvSpPr txBox="1"/>
          <p:nvPr/>
        </p:nvSpPr>
        <p:spPr>
          <a:xfrm>
            <a:off x="346964" y="6023294"/>
            <a:ext cx="448124" cy="276959"/>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5400"/>
              <a:buFont typeface="Arial"/>
              <a:buNone/>
            </a:pPr>
            <a:r>
              <a:rPr lang="en-US" sz="1200">
                <a:solidFill>
                  <a:schemeClr val="bg1"/>
                </a:solidFill>
                <a:latin typeface="Calibri" panose="020F0502020204030204" pitchFamily="34" charset="0"/>
                <a:ea typeface="Comfortaa"/>
                <a:cs typeface="Calibri" panose="020F0502020204030204" pitchFamily="34" charset="0"/>
                <a:sym typeface="Comfortaa"/>
              </a:rPr>
              <a:t>By:</a:t>
            </a:r>
            <a:endParaRPr sz="1200" u="none" strike="noStrike" cap="none">
              <a:solidFill>
                <a:schemeClr val="bg1"/>
              </a:solidFill>
              <a:latin typeface="Calibri" panose="020F0502020204030204" pitchFamily="34" charset="0"/>
              <a:ea typeface="Comfortaa"/>
              <a:cs typeface="Calibri" panose="020F0502020204030204" pitchFamily="34" charset="0"/>
              <a:sym typeface="Comfortaa"/>
            </a:endParaRPr>
          </a:p>
        </p:txBody>
      </p:sp>
      <p:sp>
        <p:nvSpPr>
          <p:cNvPr id="25" name="Google Shape;62;p1">
            <a:extLst>
              <a:ext uri="{FF2B5EF4-FFF2-40B4-BE49-F238E27FC236}">
                <a16:creationId xmlns:a16="http://schemas.microsoft.com/office/drawing/2014/main" id="{E37339B1-F16F-A1E5-CD64-D892E02414B0}"/>
              </a:ext>
            </a:extLst>
          </p:cNvPr>
          <p:cNvSpPr txBox="1"/>
          <p:nvPr/>
        </p:nvSpPr>
        <p:spPr>
          <a:xfrm>
            <a:off x="4216898" y="6392625"/>
            <a:ext cx="3758205" cy="27695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200">
                <a:solidFill>
                  <a:schemeClr val="bg1"/>
                </a:solidFill>
                <a:latin typeface="Calibri" panose="020F0502020204030204" pitchFamily="34" charset="0"/>
                <a:ea typeface="Comfortaa"/>
                <a:cs typeface="Calibri" panose="020F0502020204030204" pitchFamily="34" charset="0"/>
                <a:sym typeface="Comfortaa"/>
              </a:rPr>
              <a:t>For Investment Professional Use Only</a:t>
            </a:r>
            <a:endParaRPr sz="1200" u="none" strike="noStrike" cap="none">
              <a:solidFill>
                <a:schemeClr val="bg1"/>
              </a:solidFill>
              <a:latin typeface="Calibri" panose="020F0502020204030204" pitchFamily="34" charset="0"/>
              <a:ea typeface="Comfortaa"/>
              <a:cs typeface="Calibri" panose="020F0502020204030204" pitchFamily="34" charset="0"/>
              <a:sym typeface="Comfortaa"/>
            </a:endParaRPr>
          </a:p>
        </p:txBody>
      </p:sp>
      <p:pic>
        <p:nvPicPr>
          <p:cNvPr id="27" name="Picture 26">
            <a:extLst>
              <a:ext uri="{FF2B5EF4-FFF2-40B4-BE49-F238E27FC236}">
                <a16:creationId xmlns:a16="http://schemas.microsoft.com/office/drawing/2014/main" id="{AA2CBB80-5C0F-4C2A-FDDB-8255080F5178}"/>
              </a:ext>
            </a:extLst>
          </p:cNvPr>
          <p:cNvPicPr>
            <a:picLocks noChangeAspect="1"/>
          </p:cNvPicPr>
          <p:nvPr/>
        </p:nvPicPr>
        <p:blipFill>
          <a:blip r:embed="rId2"/>
          <a:srcRect/>
          <a:stretch/>
        </p:blipFill>
        <p:spPr>
          <a:xfrm>
            <a:off x="7868284" y="3143268"/>
            <a:ext cx="3851067" cy="880498"/>
          </a:xfrm>
          <a:prstGeom prst="rect">
            <a:avLst/>
          </a:prstGeom>
        </p:spPr>
      </p:pic>
      <p:sp>
        <p:nvSpPr>
          <p:cNvPr id="28" name="Google Shape;62;p1">
            <a:extLst>
              <a:ext uri="{FF2B5EF4-FFF2-40B4-BE49-F238E27FC236}">
                <a16:creationId xmlns:a16="http://schemas.microsoft.com/office/drawing/2014/main" id="{BF587E47-CD9F-2D35-3447-AEDAA5CC0344}"/>
              </a:ext>
            </a:extLst>
          </p:cNvPr>
          <p:cNvSpPr txBox="1"/>
          <p:nvPr/>
        </p:nvSpPr>
        <p:spPr>
          <a:xfrm>
            <a:off x="714063" y="6023294"/>
            <a:ext cx="1929405" cy="646290"/>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5400"/>
              <a:buFont typeface="Arial"/>
              <a:buNone/>
            </a:pPr>
            <a:r>
              <a:rPr lang="en-US" sz="1200">
                <a:solidFill>
                  <a:schemeClr val="bg1"/>
                </a:solidFill>
                <a:latin typeface="Calibri" panose="020F0502020204030204" pitchFamily="34" charset="0"/>
                <a:ea typeface="Comfortaa"/>
                <a:cs typeface="Calibri" panose="020F0502020204030204" pitchFamily="34" charset="0"/>
                <a:sym typeface="Comfortaa"/>
              </a:rPr>
              <a:t>Rush </a:t>
            </a:r>
            <a:r>
              <a:rPr lang="en-US" sz="1200" err="1">
                <a:solidFill>
                  <a:schemeClr val="bg1"/>
                </a:solidFill>
                <a:latin typeface="Calibri" panose="020F0502020204030204" pitchFamily="34" charset="0"/>
                <a:ea typeface="Comfortaa"/>
                <a:cs typeface="Calibri" panose="020F0502020204030204" pitchFamily="34" charset="0"/>
                <a:sym typeface="Comfortaa"/>
              </a:rPr>
              <a:t>Zarrabian</a:t>
            </a:r>
            <a:r>
              <a:rPr lang="en-US" sz="1200">
                <a:solidFill>
                  <a:schemeClr val="bg1"/>
                </a:solidFill>
                <a:latin typeface="Calibri" panose="020F0502020204030204" pitchFamily="34" charset="0"/>
                <a:ea typeface="Comfortaa"/>
                <a:cs typeface="Calibri" panose="020F0502020204030204" pitchFamily="34" charset="0"/>
                <a:sym typeface="Comfortaa"/>
              </a:rPr>
              <a:t>, CFA</a:t>
            </a:r>
            <a:br>
              <a:rPr lang="en-US" sz="1200">
                <a:solidFill>
                  <a:schemeClr val="bg1"/>
                </a:solidFill>
                <a:latin typeface="Calibri" panose="020F0502020204030204" pitchFamily="34" charset="0"/>
                <a:ea typeface="Comfortaa"/>
                <a:cs typeface="Calibri" panose="020F0502020204030204" pitchFamily="34" charset="0"/>
                <a:sym typeface="Comfortaa"/>
              </a:rPr>
            </a:br>
            <a:r>
              <a:rPr lang="en-US" sz="1200">
                <a:solidFill>
                  <a:schemeClr val="bg1"/>
                </a:solidFill>
                <a:latin typeface="Calibri" panose="020F0502020204030204" pitchFamily="34" charset="0"/>
                <a:ea typeface="Comfortaa"/>
                <a:cs typeface="Calibri" panose="020F0502020204030204" pitchFamily="34" charset="0"/>
                <a:sym typeface="Comfortaa"/>
              </a:rPr>
              <a:t>Carmen </a:t>
            </a:r>
            <a:r>
              <a:rPr lang="en-US" sz="1200" err="1">
                <a:solidFill>
                  <a:schemeClr val="bg1"/>
                </a:solidFill>
                <a:latin typeface="Calibri" panose="020F0502020204030204" pitchFamily="34" charset="0"/>
                <a:ea typeface="Comfortaa"/>
                <a:cs typeface="Calibri" panose="020F0502020204030204" pitchFamily="34" charset="0"/>
                <a:sym typeface="Comfortaa"/>
              </a:rPr>
              <a:t>Dello</a:t>
            </a:r>
            <a:r>
              <a:rPr lang="en-US" sz="1200">
                <a:solidFill>
                  <a:schemeClr val="bg1"/>
                </a:solidFill>
                <a:latin typeface="Calibri" panose="020F0502020204030204" pitchFamily="34" charset="0"/>
                <a:ea typeface="Comfortaa"/>
                <a:cs typeface="Calibri" panose="020F0502020204030204" pitchFamily="34" charset="0"/>
                <a:sym typeface="Comfortaa"/>
              </a:rPr>
              <a:t> </a:t>
            </a:r>
            <a:r>
              <a:rPr lang="en-US" sz="1200" err="1">
                <a:solidFill>
                  <a:schemeClr val="bg1"/>
                </a:solidFill>
                <a:latin typeface="Calibri" panose="020F0502020204030204" pitchFamily="34" charset="0"/>
                <a:ea typeface="Comfortaa"/>
                <a:cs typeface="Calibri" panose="020F0502020204030204" pitchFamily="34" charset="0"/>
                <a:sym typeface="Comfortaa"/>
              </a:rPr>
              <a:t>Iacono</a:t>
            </a:r>
            <a:r>
              <a:rPr lang="en-US" sz="1200">
                <a:solidFill>
                  <a:schemeClr val="bg1"/>
                </a:solidFill>
                <a:latin typeface="Calibri" panose="020F0502020204030204" pitchFamily="34" charset="0"/>
                <a:ea typeface="Comfortaa"/>
                <a:cs typeface="Calibri" panose="020F0502020204030204" pitchFamily="34" charset="0"/>
                <a:sym typeface="Comfortaa"/>
              </a:rPr>
              <a:t>, CFA Harrison </a:t>
            </a:r>
            <a:r>
              <a:rPr lang="en-US" sz="1200" err="1">
                <a:solidFill>
                  <a:schemeClr val="bg1"/>
                </a:solidFill>
                <a:latin typeface="Calibri" panose="020F0502020204030204" pitchFamily="34" charset="0"/>
                <a:ea typeface="Comfortaa"/>
                <a:cs typeface="Calibri" panose="020F0502020204030204" pitchFamily="34" charset="0"/>
                <a:sym typeface="Comfortaa"/>
              </a:rPr>
              <a:t>Burdge</a:t>
            </a:r>
            <a:endParaRPr sz="1200" u="none" strike="noStrike" cap="none">
              <a:solidFill>
                <a:schemeClr val="bg1"/>
              </a:solidFill>
              <a:latin typeface="Calibri" panose="020F0502020204030204" pitchFamily="34" charset="0"/>
              <a:ea typeface="Comfortaa"/>
              <a:cs typeface="Calibri" panose="020F0502020204030204" pitchFamily="34" charset="0"/>
              <a:sym typeface="Comfortaa"/>
            </a:endParaRPr>
          </a:p>
        </p:txBody>
      </p:sp>
      <p:pic>
        <p:nvPicPr>
          <p:cNvPr id="2" name="Picture 1" descr="A car driving on a road through mountains&#10;&#10;Description automatically generated">
            <a:extLst>
              <a:ext uri="{FF2B5EF4-FFF2-40B4-BE49-F238E27FC236}">
                <a16:creationId xmlns:a16="http://schemas.microsoft.com/office/drawing/2014/main" id="{873396CF-40CA-D16E-4FCB-0FC740C15C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878" y="-87983"/>
            <a:ext cx="12376232" cy="7072132"/>
          </a:xfrm>
          <a:prstGeom prst="rect">
            <a:avLst/>
          </a:prstGeom>
        </p:spPr>
      </p:pic>
      <p:sp>
        <p:nvSpPr>
          <p:cNvPr id="3" name="Rectangle 2">
            <a:extLst>
              <a:ext uri="{FF2B5EF4-FFF2-40B4-BE49-F238E27FC236}">
                <a16:creationId xmlns:a16="http://schemas.microsoft.com/office/drawing/2014/main" id="{DF021DA1-BACB-4953-5670-43D06D6B7E7F}"/>
              </a:ext>
            </a:extLst>
          </p:cNvPr>
          <p:cNvSpPr/>
          <p:nvPr/>
        </p:nvSpPr>
        <p:spPr>
          <a:xfrm>
            <a:off x="-135495" y="789625"/>
            <a:ext cx="12433465" cy="1378593"/>
          </a:xfrm>
          <a:prstGeom prst="rect">
            <a:avLst/>
          </a:prstGeom>
          <a:solidFill>
            <a:srgbClr val="216564">
              <a:alpha val="8588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Google Shape;62;p1">
            <a:extLst>
              <a:ext uri="{FF2B5EF4-FFF2-40B4-BE49-F238E27FC236}">
                <a16:creationId xmlns:a16="http://schemas.microsoft.com/office/drawing/2014/main" id="{4776EEDB-2C73-9948-B70A-F619E618A537}"/>
              </a:ext>
            </a:extLst>
          </p:cNvPr>
          <p:cNvSpPr txBox="1"/>
          <p:nvPr/>
        </p:nvSpPr>
        <p:spPr>
          <a:xfrm>
            <a:off x="191802" y="894152"/>
            <a:ext cx="11527550" cy="110795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5400"/>
              <a:buFont typeface="Arial"/>
              <a:buNone/>
            </a:pPr>
            <a:r>
              <a:rPr lang="en-US" sz="6600" b="1" dirty="0">
                <a:solidFill>
                  <a:schemeClr val="bg1"/>
                </a:solidFill>
                <a:latin typeface="Calibri" panose="020F0502020204030204" pitchFamily="34" charset="0"/>
                <a:ea typeface="Comfortaa"/>
                <a:cs typeface="Calibri" panose="020F0502020204030204" pitchFamily="34" charset="0"/>
                <a:sym typeface="Comfortaa"/>
              </a:rPr>
              <a:t>Q3 2025 MAP TO THE MARKETS</a:t>
            </a:r>
            <a:endParaRPr sz="6600" b="1" u="none" strike="noStrike" cap="none" dirty="0">
              <a:solidFill>
                <a:schemeClr val="bg1"/>
              </a:solidFill>
              <a:latin typeface="Calibri" panose="020F0502020204030204" pitchFamily="34" charset="0"/>
              <a:ea typeface="Comfortaa"/>
              <a:cs typeface="Calibri" panose="020F0502020204030204" pitchFamily="34" charset="0"/>
              <a:sym typeface="Comfortaa"/>
            </a:endParaRPr>
          </a:p>
        </p:txBody>
      </p:sp>
      <p:pic>
        <p:nvPicPr>
          <p:cNvPr id="7" name="Picture 6">
            <a:extLst>
              <a:ext uri="{FF2B5EF4-FFF2-40B4-BE49-F238E27FC236}">
                <a16:creationId xmlns:a16="http://schemas.microsoft.com/office/drawing/2014/main" id="{1121CCED-9ECF-AB2B-AF58-B66F51057A89}"/>
              </a:ext>
            </a:extLst>
          </p:cNvPr>
          <p:cNvPicPr>
            <a:picLocks noChangeAspect="1"/>
          </p:cNvPicPr>
          <p:nvPr/>
        </p:nvPicPr>
        <p:blipFill>
          <a:blip r:embed="rId2"/>
          <a:srcRect/>
          <a:stretch/>
        </p:blipFill>
        <p:spPr>
          <a:xfrm>
            <a:off x="7652848" y="-77367"/>
            <a:ext cx="3851067" cy="880498"/>
          </a:xfrm>
          <a:prstGeom prst="rect">
            <a:avLst/>
          </a:prstGeom>
          <a:effectLst>
            <a:outerShdw blurRad="50800" dist="38100" dir="2700000" sx="104812" sy="104812" algn="tl" rotWithShape="0">
              <a:prstClr val="black">
                <a:alpha val="35040"/>
              </a:prstClr>
            </a:outerShdw>
          </a:effectLst>
        </p:spPr>
      </p:pic>
    </p:spTree>
    <p:extLst>
      <p:ext uri="{BB962C8B-B14F-4D97-AF65-F5344CB8AC3E}">
        <p14:creationId xmlns:p14="http://schemas.microsoft.com/office/powerpoint/2010/main" val="4279505794"/>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F3105D3-6855-44A3-895A-679A924ED57D}"/>
              </a:ext>
            </a:extLst>
          </p:cNvPr>
          <p:cNvSpPr/>
          <p:nvPr/>
        </p:nvSpPr>
        <p:spPr>
          <a:xfrm rot="5400000">
            <a:off x="11350172" y="449943"/>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7CB7D965-9749-449F-9643-086E21C34913}"/>
              </a:ext>
            </a:extLst>
          </p:cNvPr>
          <p:cNvPicPr>
            <a:picLocks noChangeAspect="1"/>
          </p:cNvPicPr>
          <p:nvPr/>
        </p:nvPicPr>
        <p:blipFill>
          <a:blip r:embed="rId2"/>
          <a:srcRect/>
          <a:stretch/>
        </p:blipFill>
        <p:spPr>
          <a:xfrm>
            <a:off x="8969353" y="93583"/>
            <a:ext cx="2739487" cy="565693"/>
          </a:xfrm>
          <a:prstGeom prst="rect">
            <a:avLst/>
          </a:prstGeom>
        </p:spPr>
      </p:pic>
      <p:pic>
        <p:nvPicPr>
          <p:cNvPr id="12" name="Picture 11" descr="A black and white image of a basketball&#10;&#10;Description automatically generated">
            <a:extLst>
              <a:ext uri="{FF2B5EF4-FFF2-40B4-BE49-F238E27FC236}">
                <a16:creationId xmlns:a16="http://schemas.microsoft.com/office/drawing/2014/main" id="{4A1E3F39-E27F-52CE-975B-28796DB8CC3E}"/>
              </a:ext>
            </a:extLst>
          </p:cNvPr>
          <p:cNvPicPr>
            <a:picLocks noChangeAspect="1"/>
          </p:cNvPicPr>
          <p:nvPr/>
        </p:nvPicPr>
        <p:blipFill rotWithShape="1">
          <a:blip r:embed="rId3"/>
          <a:srcRect r="2580" b="2405"/>
          <a:stretch/>
        </p:blipFill>
        <p:spPr>
          <a:xfrm>
            <a:off x="7017171" y="960480"/>
            <a:ext cx="5174829" cy="5891530"/>
          </a:xfrm>
          <a:prstGeom prst="rect">
            <a:avLst/>
          </a:prstGeom>
        </p:spPr>
      </p:pic>
      <p:sp>
        <p:nvSpPr>
          <p:cNvPr id="20" name="TextBox 19">
            <a:extLst>
              <a:ext uri="{FF2B5EF4-FFF2-40B4-BE49-F238E27FC236}">
                <a16:creationId xmlns:a16="http://schemas.microsoft.com/office/drawing/2014/main" id="{18CDAC35-E4D4-469E-8BDB-F209508744EF}"/>
              </a:ext>
            </a:extLst>
          </p:cNvPr>
          <p:cNvSpPr txBox="1"/>
          <p:nvPr/>
        </p:nvSpPr>
        <p:spPr>
          <a:xfrm>
            <a:off x="3076907" y="436504"/>
            <a:ext cx="6038186" cy="523220"/>
          </a:xfrm>
          <a:prstGeom prst="rect">
            <a:avLst/>
          </a:prstGeom>
          <a:noFill/>
        </p:spPr>
        <p:txBody>
          <a:bodyPr wrap="square" lIns="91440" tIns="45720" rIns="91440" bIns="45720" rtlCol="0" anchor="t">
            <a:spAutoFit/>
          </a:bodyPr>
          <a:lstStyle/>
          <a:p>
            <a:r>
              <a:rPr lang="en-US" sz="2800" dirty="0">
                <a:solidFill>
                  <a:srgbClr val="216564"/>
                </a:solidFill>
                <a:latin typeface="Montserrat ExtraBold"/>
              </a:rPr>
              <a:t>Historical Asset Class Returns</a:t>
            </a:r>
          </a:p>
        </p:txBody>
      </p:sp>
      <p:sp>
        <p:nvSpPr>
          <p:cNvPr id="13" name="Google Shape;62;p1">
            <a:extLst>
              <a:ext uri="{FF2B5EF4-FFF2-40B4-BE49-F238E27FC236}">
                <a16:creationId xmlns:a16="http://schemas.microsoft.com/office/drawing/2014/main" id="{19C42AF6-07B0-3827-B329-CFC2430382FA}"/>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sp>
        <p:nvSpPr>
          <p:cNvPr id="2" name="TextBox 1">
            <a:extLst>
              <a:ext uri="{FF2B5EF4-FFF2-40B4-BE49-F238E27FC236}">
                <a16:creationId xmlns:a16="http://schemas.microsoft.com/office/drawing/2014/main" id="{4E3C970E-5A0A-F6D6-700B-5DD6E7411D1F}"/>
              </a:ext>
            </a:extLst>
          </p:cNvPr>
          <p:cNvSpPr txBox="1"/>
          <p:nvPr/>
        </p:nvSpPr>
        <p:spPr>
          <a:xfrm>
            <a:off x="579321" y="6554335"/>
            <a:ext cx="3098261" cy="215444"/>
          </a:xfrm>
          <a:prstGeom prst="rect">
            <a:avLst/>
          </a:prstGeom>
          <a:noFill/>
        </p:spPr>
        <p:txBody>
          <a:bodyPr wrap="square" lIns="91440" tIns="45720" rIns="91440" bIns="45720" rtlCol="0" anchor="t">
            <a:spAutoFit/>
          </a:bodyPr>
          <a:lstStyle/>
          <a:p>
            <a:pPr algn="ctr">
              <a:buClr>
                <a:srgbClr val="000000"/>
              </a:buClr>
              <a:buSzPts val="5400"/>
            </a:pPr>
            <a:r>
              <a:rPr lang="en-US" sz="800" u="none" strike="noStrike" cap="none" dirty="0">
                <a:solidFill>
                  <a:srgbClr val="216564"/>
                </a:solidFill>
                <a:latin typeface="Calibri"/>
                <a:ea typeface="Comfortaa"/>
                <a:cs typeface="Calibri"/>
                <a:sym typeface="Comfortaa"/>
              </a:rPr>
              <a:t>Source: </a:t>
            </a:r>
            <a:r>
              <a:rPr lang="en-US" sz="800" dirty="0">
                <a:solidFill>
                  <a:srgbClr val="216564"/>
                </a:solidFill>
                <a:latin typeface="Calibri"/>
                <a:ea typeface="Comfortaa"/>
                <a:cs typeface="Calibri"/>
                <a:sym typeface="Comfortaa"/>
              </a:rPr>
              <a:t>Novel Investor, data as of 6/30/2025</a:t>
            </a:r>
            <a:endParaRPr lang="en-US" sz="8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pic>
        <p:nvPicPr>
          <p:cNvPr id="4" name="Picture 3">
            <a:extLst>
              <a:ext uri="{FF2B5EF4-FFF2-40B4-BE49-F238E27FC236}">
                <a16:creationId xmlns:a16="http://schemas.microsoft.com/office/drawing/2014/main" id="{C4857EBC-B25D-7680-8840-3AD8E4FFA4DC}"/>
              </a:ext>
            </a:extLst>
          </p:cNvPr>
          <p:cNvPicPr>
            <a:picLocks noChangeAspect="1"/>
          </p:cNvPicPr>
          <p:nvPr/>
        </p:nvPicPr>
        <p:blipFill>
          <a:blip r:embed="rId4"/>
          <a:stretch>
            <a:fillRect/>
          </a:stretch>
        </p:blipFill>
        <p:spPr>
          <a:xfrm>
            <a:off x="1783858" y="1002196"/>
            <a:ext cx="8624284" cy="5547333"/>
          </a:xfrm>
          <a:prstGeom prst="rect">
            <a:avLst/>
          </a:prstGeom>
        </p:spPr>
      </p:pic>
    </p:spTree>
    <p:extLst>
      <p:ext uri="{BB962C8B-B14F-4D97-AF65-F5344CB8AC3E}">
        <p14:creationId xmlns:p14="http://schemas.microsoft.com/office/powerpoint/2010/main" val="2354349077"/>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06A6C4C-FF86-42DF-95D2-FF99863F1096}"/>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CD7AC14D-E344-4707-9FB8-60E7FF7603BF}"/>
              </a:ext>
            </a:extLst>
          </p:cNvPr>
          <p:cNvSpPr txBox="1"/>
          <p:nvPr/>
        </p:nvSpPr>
        <p:spPr>
          <a:xfrm>
            <a:off x="2407642" y="544396"/>
            <a:ext cx="7376716" cy="954107"/>
          </a:xfrm>
          <a:prstGeom prst="rect">
            <a:avLst/>
          </a:prstGeom>
          <a:noFill/>
        </p:spPr>
        <p:txBody>
          <a:bodyPr wrap="square" lIns="91440" tIns="45720" rIns="91440" bIns="45720" rtlCol="0" anchor="t">
            <a:spAutoFit/>
          </a:bodyPr>
          <a:lstStyle/>
          <a:p>
            <a:pPr algn="ctr"/>
            <a:r>
              <a:rPr lang="en-US" sz="2800">
                <a:solidFill>
                  <a:srgbClr val="216564"/>
                </a:solidFill>
                <a:latin typeface="Montserrat ExtraBold"/>
              </a:rPr>
              <a:t>The Market Rarely Sees Average Returns in a Calendar Year</a:t>
            </a:r>
            <a:endParaRPr lang="en-US"/>
          </a:p>
        </p:txBody>
      </p:sp>
      <p:pic>
        <p:nvPicPr>
          <p:cNvPr id="4" name="Picture 3" descr="A black and white image of a basketball&#10;&#10;Description automatically generated">
            <a:extLst>
              <a:ext uri="{FF2B5EF4-FFF2-40B4-BE49-F238E27FC236}">
                <a16:creationId xmlns:a16="http://schemas.microsoft.com/office/drawing/2014/main" id="{4266063F-A819-24C1-FE32-C0619310419B}"/>
              </a:ext>
            </a:extLst>
          </p:cNvPr>
          <p:cNvPicPr>
            <a:picLocks noChangeAspect="1"/>
          </p:cNvPicPr>
          <p:nvPr/>
        </p:nvPicPr>
        <p:blipFill rotWithShape="1">
          <a:blip r:embed="rId3"/>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5AE24492-B659-846D-2389-04A4E4AB4DCC}"/>
              </a:ext>
            </a:extLst>
          </p:cNvPr>
          <p:cNvPicPr>
            <a:picLocks noChangeAspect="1"/>
          </p:cNvPicPr>
          <p:nvPr/>
        </p:nvPicPr>
        <p:blipFill>
          <a:blip r:embed="rId4"/>
          <a:srcRect/>
          <a:stretch/>
        </p:blipFill>
        <p:spPr>
          <a:xfrm>
            <a:off x="8969353" y="93583"/>
            <a:ext cx="2739487" cy="565693"/>
          </a:xfrm>
          <a:prstGeom prst="rect">
            <a:avLst/>
          </a:prstGeom>
        </p:spPr>
      </p:pic>
      <p:sp>
        <p:nvSpPr>
          <p:cNvPr id="9" name="Google Shape;62;p1">
            <a:extLst>
              <a:ext uri="{FF2B5EF4-FFF2-40B4-BE49-F238E27FC236}">
                <a16:creationId xmlns:a16="http://schemas.microsoft.com/office/drawing/2014/main" id="{6F5968E7-BBF5-FEB3-714F-2BE7E0322A94}"/>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sp>
        <p:nvSpPr>
          <p:cNvPr id="6" name="TextBox 5">
            <a:extLst>
              <a:ext uri="{FF2B5EF4-FFF2-40B4-BE49-F238E27FC236}">
                <a16:creationId xmlns:a16="http://schemas.microsoft.com/office/drawing/2014/main" id="{C8905349-D0E8-7728-CB7D-5C7BDAACAC37}"/>
              </a:ext>
            </a:extLst>
          </p:cNvPr>
          <p:cNvSpPr txBox="1"/>
          <p:nvPr/>
        </p:nvSpPr>
        <p:spPr>
          <a:xfrm>
            <a:off x="579321" y="6554335"/>
            <a:ext cx="3098261" cy="215444"/>
          </a:xfrm>
          <a:prstGeom prst="rect">
            <a:avLst/>
          </a:prstGeom>
          <a:noFill/>
        </p:spPr>
        <p:txBody>
          <a:bodyPr wrap="square" lIns="91440" tIns="45720" rIns="91440" bIns="45720" rtlCol="0" anchor="t">
            <a:spAutoFit/>
          </a:bodyPr>
          <a:lstStyle/>
          <a:p>
            <a:pPr marL="0" marR="0" lvl="0" indent="0" algn="ctr" rtl="0">
              <a:lnSpc>
                <a:spcPct val="100000"/>
              </a:lnSpc>
              <a:spcBef>
                <a:spcPts val="0"/>
              </a:spcBef>
              <a:spcAft>
                <a:spcPts val="0"/>
              </a:spcAft>
              <a:buClr>
                <a:srgbClr val="000000"/>
              </a:buClr>
              <a:buSzPts val="5400"/>
              <a:buFont typeface="Arial"/>
              <a:buNone/>
            </a:pPr>
            <a:r>
              <a:rPr lang="en-US" sz="800" u="none" strike="noStrike" cap="none">
                <a:solidFill>
                  <a:srgbClr val="216564"/>
                </a:solidFill>
                <a:latin typeface="Calibri"/>
                <a:ea typeface="Comfortaa"/>
                <a:cs typeface="Calibri"/>
                <a:sym typeface="Comfortaa"/>
              </a:rPr>
              <a:t>Source: </a:t>
            </a:r>
            <a:r>
              <a:rPr lang="en-US" sz="800">
                <a:solidFill>
                  <a:srgbClr val="216564"/>
                </a:solidFill>
                <a:latin typeface="Calibri"/>
                <a:ea typeface="Comfortaa"/>
                <a:cs typeface="Calibri"/>
                <a:sym typeface="Comfortaa"/>
              </a:rPr>
              <a:t>Carson Group</a:t>
            </a:r>
            <a:endParaRPr lang="en-US" sz="8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pic>
        <p:nvPicPr>
          <p:cNvPr id="3" name="Picture 2">
            <a:extLst>
              <a:ext uri="{FF2B5EF4-FFF2-40B4-BE49-F238E27FC236}">
                <a16:creationId xmlns:a16="http://schemas.microsoft.com/office/drawing/2014/main" id="{6E617BB0-B8FD-CFB7-1595-88278C8D987E}"/>
              </a:ext>
            </a:extLst>
          </p:cNvPr>
          <p:cNvPicPr>
            <a:picLocks noChangeAspect="1"/>
          </p:cNvPicPr>
          <p:nvPr/>
        </p:nvPicPr>
        <p:blipFill>
          <a:blip r:embed="rId5"/>
          <a:stretch>
            <a:fillRect/>
          </a:stretch>
        </p:blipFill>
        <p:spPr>
          <a:xfrm>
            <a:off x="2207734" y="1534562"/>
            <a:ext cx="7776531" cy="4687168"/>
          </a:xfrm>
          <a:prstGeom prst="rect">
            <a:avLst/>
          </a:prstGeom>
        </p:spPr>
      </p:pic>
    </p:spTree>
    <p:extLst>
      <p:ext uri="{BB962C8B-B14F-4D97-AF65-F5344CB8AC3E}">
        <p14:creationId xmlns:p14="http://schemas.microsoft.com/office/powerpoint/2010/main" val="2199899011"/>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06A6C4C-FF86-42DF-95D2-FF99863F1096}"/>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CD7AC14D-E344-4707-9FB8-60E7FF7603BF}"/>
              </a:ext>
            </a:extLst>
          </p:cNvPr>
          <p:cNvSpPr txBox="1"/>
          <p:nvPr/>
        </p:nvSpPr>
        <p:spPr>
          <a:xfrm>
            <a:off x="2407642" y="544396"/>
            <a:ext cx="7376716" cy="523220"/>
          </a:xfrm>
          <a:prstGeom prst="rect">
            <a:avLst/>
          </a:prstGeom>
          <a:noFill/>
        </p:spPr>
        <p:txBody>
          <a:bodyPr wrap="square" lIns="91440" tIns="45720" rIns="91440" bIns="45720" rtlCol="0" anchor="t">
            <a:spAutoFit/>
          </a:bodyPr>
          <a:lstStyle/>
          <a:p>
            <a:pPr algn="ctr"/>
            <a:r>
              <a:rPr lang="en-US" sz="2800">
                <a:solidFill>
                  <a:srgbClr val="216564"/>
                </a:solidFill>
                <a:latin typeface="Montserrat ExtraBold"/>
              </a:rPr>
              <a:t>Distribution of S&amp;P 500 Returns</a:t>
            </a:r>
            <a:endParaRPr lang="en-US"/>
          </a:p>
        </p:txBody>
      </p:sp>
      <p:pic>
        <p:nvPicPr>
          <p:cNvPr id="4" name="Picture 3" descr="A black and white image of a basketball&#10;&#10;Description automatically generated">
            <a:extLst>
              <a:ext uri="{FF2B5EF4-FFF2-40B4-BE49-F238E27FC236}">
                <a16:creationId xmlns:a16="http://schemas.microsoft.com/office/drawing/2014/main" id="{4266063F-A819-24C1-FE32-C0619310419B}"/>
              </a:ext>
            </a:extLst>
          </p:cNvPr>
          <p:cNvPicPr>
            <a:picLocks noChangeAspect="1"/>
          </p:cNvPicPr>
          <p:nvPr/>
        </p:nvPicPr>
        <p:blipFill rotWithShape="1">
          <a:blip r:embed="rId3"/>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5AE24492-B659-846D-2389-04A4E4AB4DCC}"/>
              </a:ext>
            </a:extLst>
          </p:cNvPr>
          <p:cNvPicPr>
            <a:picLocks noChangeAspect="1"/>
          </p:cNvPicPr>
          <p:nvPr/>
        </p:nvPicPr>
        <p:blipFill>
          <a:blip r:embed="rId4"/>
          <a:srcRect/>
          <a:stretch/>
        </p:blipFill>
        <p:spPr>
          <a:xfrm>
            <a:off x="8969353" y="93583"/>
            <a:ext cx="2739487" cy="565693"/>
          </a:xfrm>
          <a:prstGeom prst="rect">
            <a:avLst/>
          </a:prstGeom>
        </p:spPr>
      </p:pic>
      <p:sp>
        <p:nvSpPr>
          <p:cNvPr id="9" name="Google Shape;62;p1">
            <a:extLst>
              <a:ext uri="{FF2B5EF4-FFF2-40B4-BE49-F238E27FC236}">
                <a16:creationId xmlns:a16="http://schemas.microsoft.com/office/drawing/2014/main" id="{6F5968E7-BBF5-FEB3-714F-2BE7E0322A94}"/>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sp>
        <p:nvSpPr>
          <p:cNvPr id="6" name="TextBox 5">
            <a:extLst>
              <a:ext uri="{FF2B5EF4-FFF2-40B4-BE49-F238E27FC236}">
                <a16:creationId xmlns:a16="http://schemas.microsoft.com/office/drawing/2014/main" id="{C8905349-D0E8-7728-CB7D-5C7BDAACAC37}"/>
              </a:ext>
            </a:extLst>
          </p:cNvPr>
          <p:cNvSpPr txBox="1"/>
          <p:nvPr/>
        </p:nvSpPr>
        <p:spPr>
          <a:xfrm>
            <a:off x="579321" y="6554335"/>
            <a:ext cx="3098261" cy="215444"/>
          </a:xfrm>
          <a:prstGeom prst="rect">
            <a:avLst/>
          </a:prstGeom>
          <a:noFill/>
        </p:spPr>
        <p:txBody>
          <a:bodyPr wrap="square" lIns="91440" tIns="45720" rIns="91440" bIns="45720" rtlCol="0" anchor="t">
            <a:spAutoFit/>
          </a:bodyPr>
          <a:lstStyle/>
          <a:p>
            <a:pPr algn="ctr">
              <a:buClr>
                <a:srgbClr val="000000"/>
              </a:buClr>
              <a:buSzPts val="5400"/>
            </a:pPr>
            <a:r>
              <a:rPr lang="en-US" sz="800" u="none" strike="noStrike" cap="none" dirty="0">
                <a:solidFill>
                  <a:srgbClr val="216564"/>
                </a:solidFill>
                <a:latin typeface="Calibri"/>
                <a:ea typeface="Comfortaa"/>
                <a:cs typeface="Calibri"/>
                <a:sym typeface="Comfortaa"/>
              </a:rPr>
              <a:t>Source: </a:t>
            </a:r>
            <a:r>
              <a:rPr lang="en-US" sz="800" dirty="0" err="1">
                <a:solidFill>
                  <a:srgbClr val="216564"/>
                </a:solidFill>
                <a:latin typeface="Calibri"/>
                <a:ea typeface="Comfortaa"/>
                <a:cs typeface="Calibri"/>
                <a:sym typeface="Comfortaa"/>
              </a:rPr>
              <a:t>Macrobond</a:t>
            </a:r>
            <a:endParaRPr lang="en-US" sz="8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pic>
        <p:nvPicPr>
          <p:cNvPr id="5" name="Picture 4">
            <a:extLst>
              <a:ext uri="{FF2B5EF4-FFF2-40B4-BE49-F238E27FC236}">
                <a16:creationId xmlns:a16="http://schemas.microsoft.com/office/drawing/2014/main" id="{BCF6A8C7-AE31-FA71-1C24-D3D6CCBA46F5}"/>
              </a:ext>
            </a:extLst>
          </p:cNvPr>
          <p:cNvPicPr>
            <a:picLocks noChangeAspect="1"/>
          </p:cNvPicPr>
          <p:nvPr/>
        </p:nvPicPr>
        <p:blipFill>
          <a:blip r:embed="rId5"/>
          <a:stretch>
            <a:fillRect/>
          </a:stretch>
        </p:blipFill>
        <p:spPr>
          <a:xfrm>
            <a:off x="2499389" y="1067616"/>
            <a:ext cx="7193222" cy="5247885"/>
          </a:xfrm>
          <a:prstGeom prst="rect">
            <a:avLst/>
          </a:prstGeom>
        </p:spPr>
      </p:pic>
    </p:spTree>
    <p:extLst>
      <p:ext uri="{BB962C8B-B14F-4D97-AF65-F5344CB8AC3E}">
        <p14:creationId xmlns:p14="http://schemas.microsoft.com/office/powerpoint/2010/main" val="803546435"/>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06A6C4C-FF86-42DF-95D2-FF99863F1096}"/>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CD7AC14D-E344-4707-9FB8-60E7FF7603BF}"/>
              </a:ext>
            </a:extLst>
          </p:cNvPr>
          <p:cNvSpPr txBox="1"/>
          <p:nvPr/>
        </p:nvSpPr>
        <p:spPr>
          <a:xfrm>
            <a:off x="2407642" y="544396"/>
            <a:ext cx="7376716" cy="523220"/>
          </a:xfrm>
          <a:prstGeom prst="rect">
            <a:avLst/>
          </a:prstGeom>
          <a:noFill/>
        </p:spPr>
        <p:txBody>
          <a:bodyPr wrap="square" lIns="91440" tIns="45720" rIns="91440" bIns="45720" rtlCol="0" anchor="t">
            <a:spAutoFit/>
          </a:bodyPr>
          <a:lstStyle/>
          <a:p>
            <a:pPr algn="ctr"/>
            <a:r>
              <a:rPr lang="en-US" sz="2800">
                <a:solidFill>
                  <a:srgbClr val="216564"/>
                </a:solidFill>
                <a:latin typeface="Montserrat ExtraBold"/>
              </a:rPr>
              <a:t>Power of Compounding</a:t>
            </a:r>
            <a:endParaRPr lang="en-US"/>
          </a:p>
        </p:txBody>
      </p:sp>
      <p:pic>
        <p:nvPicPr>
          <p:cNvPr id="4" name="Picture 3" descr="A black and white image of a basketball&#10;&#10;Description automatically generated">
            <a:extLst>
              <a:ext uri="{FF2B5EF4-FFF2-40B4-BE49-F238E27FC236}">
                <a16:creationId xmlns:a16="http://schemas.microsoft.com/office/drawing/2014/main" id="{4266063F-A819-24C1-FE32-C0619310419B}"/>
              </a:ext>
            </a:extLst>
          </p:cNvPr>
          <p:cNvPicPr>
            <a:picLocks noChangeAspect="1"/>
          </p:cNvPicPr>
          <p:nvPr/>
        </p:nvPicPr>
        <p:blipFill rotWithShape="1">
          <a:blip r:embed="rId3"/>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5AE24492-B659-846D-2389-04A4E4AB4DCC}"/>
              </a:ext>
            </a:extLst>
          </p:cNvPr>
          <p:cNvPicPr>
            <a:picLocks noChangeAspect="1"/>
          </p:cNvPicPr>
          <p:nvPr/>
        </p:nvPicPr>
        <p:blipFill>
          <a:blip r:embed="rId4"/>
          <a:srcRect/>
          <a:stretch/>
        </p:blipFill>
        <p:spPr>
          <a:xfrm>
            <a:off x="8969353" y="93583"/>
            <a:ext cx="2739487" cy="565693"/>
          </a:xfrm>
          <a:prstGeom prst="rect">
            <a:avLst/>
          </a:prstGeom>
        </p:spPr>
      </p:pic>
      <p:sp>
        <p:nvSpPr>
          <p:cNvPr id="9" name="Google Shape;62;p1">
            <a:extLst>
              <a:ext uri="{FF2B5EF4-FFF2-40B4-BE49-F238E27FC236}">
                <a16:creationId xmlns:a16="http://schemas.microsoft.com/office/drawing/2014/main" id="{6F5968E7-BBF5-FEB3-714F-2BE7E0322A94}"/>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sp>
        <p:nvSpPr>
          <p:cNvPr id="6" name="TextBox 5">
            <a:extLst>
              <a:ext uri="{FF2B5EF4-FFF2-40B4-BE49-F238E27FC236}">
                <a16:creationId xmlns:a16="http://schemas.microsoft.com/office/drawing/2014/main" id="{C8905349-D0E8-7728-CB7D-5C7BDAACAC37}"/>
              </a:ext>
            </a:extLst>
          </p:cNvPr>
          <p:cNvSpPr txBox="1"/>
          <p:nvPr/>
        </p:nvSpPr>
        <p:spPr>
          <a:xfrm>
            <a:off x="566898" y="6554335"/>
            <a:ext cx="4841748" cy="215444"/>
          </a:xfrm>
          <a:prstGeom prst="rect">
            <a:avLst/>
          </a:prstGeom>
          <a:noFill/>
        </p:spPr>
        <p:txBody>
          <a:bodyPr wrap="square" lIns="91440" tIns="45720" rIns="91440" bIns="45720" rtlCol="0" anchor="t">
            <a:spAutoFit/>
          </a:bodyPr>
          <a:lstStyle/>
          <a:p>
            <a:pPr algn="ctr">
              <a:buClr>
                <a:srgbClr val="000000"/>
              </a:buClr>
              <a:buSzPts val="5400"/>
            </a:pPr>
            <a:r>
              <a:rPr lang="en-US" sz="800" u="none" strike="noStrike" cap="none">
                <a:solidFill>
                  <a:srgbClr val="216564"/>
                </a:solidFill>
                <a:latin typeface="Calibri"/>
                <a:ea typeface="Comfortaa"/>
                <a:cs typeface="Calibri"/>
                <a:sym typeface="Comfortaa"/>
              </a:rPr>
              <a:t>Source: </a:t>
            </a:r>
            <a:r>
              <a:rPr lang="en-US" sz="800">
                <a:solidFill>
                  <a:srgbClr val="216564"/>
                </a:solidFill>
                <a:latin typeface="Calibri"/>
                <a:ea typeface="Comfortaa"/>
                <a:cs typeface="Calibri"/>
                <a:sym typeface="Comfortaa"/>
              </a:rPr>
              <a:t>Visual Capitalist (Left), Kiersten Schmidt (Grow) &amp; Federal Reserve</a:t>
            </a:r>
            <a:endParaRPr lang="en-US" sz="8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pic>
        <p:nvPicPr>
          <p:cNvPr id="3" name="Picture 2">
            <a:extLst>
              <a:ext uri="{FF2B5EF4-FFF2-40B4-BE49-F238E27FC236}">
                <a16:creationId xmlns:a16="http://schemas.microsoft.com/office/drawing/2014/main" id="{B8360A7D-24BB-10FC-A5FD-291EF4C7224C}"/>
              </a:ext>
            </a:extLst>
          </p:cNvPr>
          <p:cNvPicPr>
            <a:picLocks noChangeAspect="1"/>
          </p:cNvPicPr>
          <p:nvPr/>
        </p:nvPicPr>
        <p:blipFill>
          <a:blip r:embed="rId5"/>
          <a:stretch>
            <a:fillRect/>
          </a:stretch>
        </p:blipFill>
        <p:spPr>
          <a:xfrm>
            <a:off x="563908" y="1105728"/>
            <a:ext cx="4731026" cy="4646137"/>
          </a:xfrm>
          <a:prstGeom prst="rect">
            <a:avLst/>
          </a:prstGeom>
        </p:spPr>
      </p:pic>
      <p:pic>
        <p:nvPicPr>
          <p:cNvPr id="7" name="Picture 6" descr="A graph of growth of retirement&#10;&#10;Description automatically generated">
            <a:extLst>
              <a:ext uri="{FF2B5EF4-FFF2-40B4-BE49-F238E27FC236}">
                <a16:creationId xmlns:a16="http://schemas.microsoft.com/office/drawing/2014/main" id="{5612C09A-4BAB-D219-6BF1-E2643FC9E08C}"/>
              </a:ext>
            </a:extLst>
          </p:cNvPr>
          <p:cNvPicPr>
            <a:picLocks noChangeAspect="1"/>
          </p:cNvPicPr>
          <p:nvPr/>
        </p:nvPicPr>
        <p:blipFill>
          <a:blip r:embed="rId6"/>
          <a:stretch>
            <a:fillRect/>
          </a:stretch>
        </p:blipFill>
        <p:spPr>
          <a:xfrm>
            <a:off x="5857185" y="1434962"/>
            <a:ext cx="5774634" cy="3989645"/>
          </a:xfrm>
          <a:prstGeom prst="rect">
            <a:avLst/>
          </a:prstGeom>
        </p:spPr>
      </p:pic>
    </p:spTree>
    <p:extLst>
      <p:ext uri="{BB962C8B-B14F-4D97-AF65-F5344CB8AC3E}">
        <p14:creationId xmlns:p14="http://schemas.microsoft.com/office/powerpoint/2010/main" val="2610861740"/>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0CDBA87-6D7D-404F-A2C5-06D70620D3EC}"/>
              </a:ext>
            </a:extLst>
          </p:cNvPr>
          <p:cNvSpPr/>
          <p:nvPr/>
        </p:nvSpPr>
        <p:spPr>
          <a:xfrm>
            <a:off x="0" y="0"/>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5B6FE27B-39D4-449F-B77D-BA563D3B53CE}"/>
              </a:ext>
            </a:extLst>
          </p:cNvPr>
          <p:cNvSpPr txBox="1"/>
          <p:nvPr/>
        </p:nvSpPr>
        <p:spPr>
          <a:xfrm>
            <a:off x="2448546" y="3168098"/>
            <a:ext cx="7296295" cy="523220"/>
          </a:xfrm>
          <a:prstGeom prst="rect">
            <a:avLst/>
          </a:prstGeom>
          <a:noFill/>
        </p:spPr>
        <p:txBody>
          <a:bodyPr wrap="square" lIns="91440" tIns="45720" rIns="91440" bIns="45720" rtlCol="0" anchor="t">
            <a:spAutoFit/>
          </a:bodyPr>
          <a:lstStyle/>
          <a:p>
            <a:pPr algn="ctr"/>
            <a:r>
              <a:rPr lang="en-US" sz="2800">
                <a:solidFill>
                  <a:srgbClr val="216564"/>
                </a:solidFill>
                <a:latin typeface="Montserrat ExtraBold"/>
              </a:rPr>
              <a:t>Drawdowns</a:t>
            </a:r>
            <a:endParaRPr lang="en-US">
              <a:cs typeface="Calibri" panose="020F0502020204030204"/>
            </a:endParaRPr>
          </a:p>
        </p:txBody>
      </p:sp>
      <p:pic>
        <p:nvPicPr>
          <p:cNvPr id="6" name="Picture 5">
            <a:extLst>
              <a:ext uri="{FF2B5EF4-FFF2-40B4-BE49-F238E27FC236}">
                <a16:creationId xmlns:a16="http://schemas.microsoft.com/office/drawing/2014/main" id="{63743E33-AC57-BA05-FA64-5809C38C1E2D}"/>
              </a:ext>
            </a:extLst>
          </p:cNvPr>
          <p:cNvPicPr>
            <a:picLocks noChangeAspect="1"/>
          </p:cNvPicPr>
          <p:nvPr/>
        </p:nvPicPr>
        <p:blipFill>
          <a:blip r:embed="rId2"/>
          <a:srcRect/>
          <a:stretch/>
        </p:blipFill>
        <p:spPr>
          <a:xfrm>
            <a:off x="8969353" y="93583"/>
            <a:ext cx="2739487" cy="565693"/>
          </a:xfrm>
          <a:prstGeom prst="rect">
            <a:avLst/>
          </a:prstGeom>
        </p:spPr>
      </p:pic>
      <p:pic>
        <p:nvPicPr>
          <p:cNvPr id="9" name="Picture 8" descr="A black and white image of a basketball&#10;&#10;Description automatically generated">
            <a:extLst>
              <a:ext uri="{FF2B5EF4-FFF2-40B4-BE49-F238E27FC236}">
                <a16:creationId xmlns:a16="http://schemas.microsoft.com/office/drawing/2014/main" id="{368C1AF7-1980-F8CC-0229-CEA6064FD77C}"/>
              </a:ext>
            </a:extLst>
          </p:cNvPr>
          <p:cNvPicPr>
            <a:picLocks noChangeAspect="1"/>
          </p:cNvPicPr>
          <p:nvPr/>
        </p:nvPicPr>
        <p:blipFill rotWithShape="1">
          <a:blip r:embed="rId3"/>
          <a:srcRect r="2580" b="2405"/>
          <a:stretch/>
        </p:blipFill>
        <p:spPr>
          <a:xfrm>
            <a:off x="7017171" y="960480"/>
            <a:ext cx="5174829" cy="5891530"/>
          </a:xfrm>
          <a:prstGeom prst="rect">
            <a:avLst/>
          </a:prstGeom>
        </p:spPr>
      </p:pic>
      <p:sp>
        <p:nvSpPr>
          <p:cNvPr id="10" name="Google Shape;62;p1">
            <a:extLst>
              <a:ext uri="{FF2B5EF4-FFF2-40B4-BE49-F238E27FC236}">
                <a16:creationId xmlns:a16="http://schemas.microsoft.com/office/drawing/2014/main" id="{1A8614C4-0ADA-239F-DDFB-92E21D8AB246}"/>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spTree>
    <p:extLst>
      <p:ext uri="{BB962C8B-B14F-4D97-AF65-F5344CB8AC3E}">
        <p14:creationId xmlns:p14="http://schemas.microsoft.com/office/powerpoint/2010/main" val="2123686324"/>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0CDBA87-6D7D-404F-A2C5-06D70620D3EC}"/>
              </a:ext>
            </a:extLst>
          </p:cNvPr>
          <p:cNvSpPr/>
          <p:nvPr/>
        </p:nvSpPr>
        <p:spPr>
          <a:xfrm>
            <a:off x="0" y="0"/>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5B6FE27B-39D4-449F-B77D-BA563D3B53CE}"/>
              </a:ext>
            </a:extLst>
          </p:cNvPr>
          <p:cNvSpPr txBox="1"/>
          <p:nvPr/>
        </p:nvSpPr>
        <p:spPr>
          <a:xfrm>
            <a:off x="131449" y="1614456"/>
            <a:ext cx="2662177" cy="3631763"/>
          </a:xfrm>
          <a:prstGeom prst="rect">
            <a:avLst/>
          </a:prstGeom>
          <a:noFill/>
        </p:spPr>
        <p:txBody>
          <a:bodyPr wrap="square" lIns="91440" tIns="45720" rIns="91440" bIns="45720" rtlCol="0" anchor="t">
            <a:spAutoFit/>
          </a:bodyPr>
          <a:lstStyle/>
          <a:p>
            <a:r>
              <a:rPr lang="en-US" sz="2800" dirty="0">
                <a:solidFill>
                  <a:srgbClr val="216564"/>
                </a:solidFill>
                <a:latin typeface="Montserrat ExtraBold"/>
              </a:rPr>
              <a:t>Market Corrections Happen Every Year</a:t>
            </a:r>
          </a:p>
          <a:p>
            <a:endParaRPr lang="en-US" sz="2800" dirty="0">
              <a:solidFill>
                <a:srgbClr val="216564"/>
              </a:solidFill>
              <a:latin typeface="Montserrat ExtraBold"/>
            </a:endParaRPr>
          </a:p>
          <a:p>
            <a:r>
              <a:rPr lang="en-US" dirty="0">
                <a:solidFill>
                  <a:srgbClr val="216564"/>
                </a:solidFill>
                <a:latin typeface="Montserrat" pitchFamily="2" charset="77"/>
              </a:rPr>
              <a:t>The average drop is 14%, but the market has been positive 75% of all calendar years since 1990.</a:t>
            </a:r>
          </a:p>
        </p:txBody>
      </p:sp>
      <p:pic>
        <p:nvPicPr>
          <p:cNvPr id="6" name="Picture 5">
            <a:extLst>
              <a:ext uri="{FF2B5EF4-FFF2-40B4-BE49-F238E27FC236}">
                <a16:creationId xmlns:a16="http://schemas.microsoft.com/office/drawing/2014/main" id="{63743E33-AC57-BA05-FA64-5809C38C1E2D}"/>
              </a:ext>
            </a:extLst>
          </p:cNvPr>
          <p:cNvPicPr>
            <a:picLocks noChangeAspect="1"/>
          </p:cNvPicPr>
          <p:nvPr/>
        </p:nvPicPr>
        <p:blipFill>
          <a:blip r:embed="rId2"/>
          <a:srcRect/>
          <a:stretch/>
        </p:blipFill>
        <p:spPr>
          <a:xfrm>
            <a:off x="8969353" y="93583"/>
            <a:ext cx="2739487" cy="565693"/>
          </a:xfrm>
          <a:prstGeom prst="rect">
            <a:avLst/>
          </a:prstGeom>
        </p:spPr>
      </p:pic>
      <p:pic>
        <p:nvPicPr>
          <p:cNvPr id="9" name="Picture 8" descr="A black and white image of a basketball&#10;&#10;Description automatically generated">
            <a:extLst>
              <a:ext uri="{FF2B5EF4-FFF2-40B4-BE49-F238E27FC236}">
                <a16:creationId xmlns:a16="http://schemas.microsoft.com/office/drawing/2014/main" id="{368C1AF7-1980-F8CC-0229-CEA6064FD77C}"/>
              </a:ext>
            </a:extLst>
          </p:cNvPr>
          <p:cNvPicPr>
            <a:picLocks noChangeAspect="1"/>
          </p:cNvPicPr>
          <p:nvPr/>
        </p:nvPicPr>
        <p:blipFill rotWithShape="1">
          <a:blip r:embed="rId3"/>
          <a:srcRect r="2580" b="2405"/>
          <a:stretch/>
        </p:blipFill>
        <p:spPr>
          <a:xfrm>
            <a:off x="7017171" y="960480"/>
            <a:ext cx="5174829" cy="5891530"/>
          </a:xfrm>
          <a:prstGeom prst="rect">
            <a:avLst/>
          </a:prstGeom>
        </p:spPr>
      </p:pic>
      <p:sp>
        <p:nvSpPr>
          <p:cNvPr id="10" name="Google Shape;62;p1">
            <a:extLst>
              <a:ext uri="{FF2B5EF4-FFF2-40B4-BE49-F238E27FC236}">
                <a16:creationId xmlns:a16="http://schemas.microsoft.com/office/drawing/2014/main" id="{1A8614C4-0ADA-239F-DDFB-92E21D8AB246}"/>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sp>
        <p:nvSpPr>
          <p:cNvPr id="3" name="TextBox 2">
            <a:extLst>
              <a:ext uri="{FF2B5EF4-FFF2-40B4-BE49-F238E27FC236}">
                <a16:creationId xmlns:a16="http://schemas.microsoft.com/office/drawing/2014/main" id="{195DC246-1A96-7AD3-4528-B8E6318988E8}"/>
              </a:ext>
            </a:extLst>
          </p:cNvPr>
          <p:cNvSpPr txBox="1"/>
          <p:nvPr/>
        </p:nvSpPr>
        <p:spPr>
          <a:xfrm>
            <a:off x="579321" y="6554335"/>
            <a:ext cx="3098261" cy="215444"/>
          </a:xfrm>
          <a:prstGeom prst="rect">
            <a:avLst/>
          </a:prstGeom>
          <a:noFill/>
        </p:spPr>
        <p:txBody>
          <a:bodyPr wrap="square" rtlCol="0">
            <a:spAutoFit/>
          </a:bodyPr>
          <a:lstStyle/>
          <a:p>
            <a:pPr marL="0" marR="0" lvl="0" indent="0" algn="ctr" rtl="0">
              <a:lnSpc>
                <a:spcPct val="100000"/>
              </a:lnSpc>
              <a:spcBef>
                <a:spcPts val="0"/>
              </a:spcBef>
              <a:spcAft>
                <a:spcPts val="0"/>
              </a:spcAft>
              <a:buClr>
                <a:srgbClr val="000000"/>
              </a:buClr>
              <a:buSzPts val="5400"/>
              <a:buFont typeface="Arial"/>
              <a:buNone/>
            </a:pPr>
            <a:r>
              <a:rPr lang="en-US" sz="800" u="none" strike="noStrike" cap="none" dirty="0">
                <a:solidFill>
                  <a:srgbClr val="216564"/>
                </a:solidFill>
                <a:latin typeface="Calibri" panose="020F0502020204030204" pitchFamily="34" charset="0"/>
                <a:ea typeface="Comfortaa"/>
                <a:cs typeface="Calibri" panose="020F0502020204030204" pitchFamily="34" charset="0"/>
                <a:sym typeface="Comfortaa"/>
              </a:rPr>
              <a:t>Source: </a:t>
            </a:r>
            <a:r>
              <a:rPr lang="en-US" sz="800" u="none" strike="noStrike" cap="none" dirty="0" err="1">
                <a:solidFill>
                  <a:srgbClr val="216564"/>
                </a:solidFill>
                <a:latin typeface="Calibri" panose="020F0502020204030204" pitchFamily="34" charset="0"/>
                <a:ea typeface="Comfortaa"/>
                <a:cs typeface="Calibri" panose="020F0502020204030204" pitchFamily="34" charset="0"/>
                <a:sym typeface="Comfortaa"/>
              </a:rPr>
              <a:t>Factset</a:t>
            </a:r>
            <a:r>
              <a:rPr lang="en-US" sz="800" u="none" strike="noStrike" cap="none" dirty="0">
                <a:solidFill>
                  <a:srgbClr val="216564"/>
                </a:solidFill>
                <a:latin typeface="Calibri" panose="020F0502020204030204" pitchFamily="34" charset="0"/>
                <a:ea typeface="Comfortaa"/>
                <a:cs typeface="Calibri" panose="020F0502020204030204" pitchFamily="34" charset="0"/>
                <a:sym typeface="Comfortaa"/>
              </a:rPr>
              <a:t>, S&amp;P, Exhibit A. 2025 data through 7/16/2025</a:t>
            </a:r>
          </a:p>
        </p:txBody>
      </p:sp>
      <p:pic>
        <p:nvPicPr>
          <p:cNvPr id="4" name="Picture 3">
            <a:extLst>
              <a:ext uri="{FF2B5EF4-FFF2-40B4-BE49-F238E27FC236}">
                <a16:creationId xmlns:a16="http://schemas.microsoft.com/office/drawing/2014/main" id="{B77F02C0-1120-82FC-0F81-4A822862112E}"/>
              </a:ext>
            </a:extLst>
          </p:cNvPr>
          <p:cNvPicPr>
            <a:picLocks noChangeAspect="1"/>
          </p:cNvPicPr>
          <p:nvPr/>
        </p:nvPicPr>
        <p:blipFill>
          <a:blip r:embed="rId4"/>
          <a:stretch>
            <a:fillRect/>
          </a:stretch>
        </p:blipFill>
        <p:spPr>
          <a:xfrm>
            <a:off x="3038393" y="1215687"/>
            <a:ext cx="8624951" cy="4319619"/>
          </a:xfrm>
          <a:prstGeom prst="rect">
            <a:avLst/>
          </a:prstGeom>
        </p:spPr>
      </p:pic>
    </p:spTree>
    <p:extLst>
      <p:ext uri="{BB962C8B-B14F-4D97-AF65-F5344CB8AC3E}">
        <p14:creationId xmlns:p14="http://schemas.microsoft.com/office/powerpoint/2010/main" val="159753617"/>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D344EF-8A31-2B61-6DF4-1C942773C416}"/>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9AAD94A1-2CF8-C232-EF74-CCFD649839A3}"/>
              </a:ext>
            </a:extLst>
          </p:cNvPr>
          <p:cNvSpPr/>
          <p:nvPr/>
        </p:nvSpPr>
        <p:spPr>
          <a:xfrm>
            <a:off x="0" y="0"/>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FE04D6EE-B879-37D8-60B6-91641837C4FD}"/>
              </a:ext>
            </a:extLst>
          </p:cNvPr>
          <p:cNvSpPr txBox="1"/>
          <p:nvPr/>
        </p:nvSpPr>
        <p:spPr>
          <a:xfrm>
            <a:off x="131449" y="1614456"/>
            <a:ext cx="2662177" cy="3631763"/>
          </a:xfrm>
          <a:prstGeom prst="rect">
            <a:avLst/>
          </a:prstGeom>
          <a:noFill/>
        </p:spPr>
        <p:txBody>
          <a:bodyPr wrap="square" lIns="91440" tIns="45720" rIns="91440" bIns="45720" rtlCol="0" anchor="t">
            <a:spAutoFit/>
          </a:bodyPr>
          <a:lstStyle/>
          <a:p>
            <a:r>
              <a:rPr lang="en-US" sz="2800" dirty="0">
                <a:solidFill>
                  <a:srgbClr val="216564"/>
                </a:solidFill>
                <a:latin typeface="Montserrat ExtraBold"/>
              </a:rPr>
              <a:t>Market Corrections Happen Every Year</a:t>
            </a:r>
          </a:p>
          <a:p>
            <a:endParaRPr lang="en-US" sz="2800" dirty="0">
              <a:solidFill>
                <a:srgbClr val="216564"/>
              </a:solidFill>
              <a:latin typeface="Montserrat ExtraBold"/>
            </a:endParaRPr>
          </a:p>
          <a:p>
            <a:r>
              <a:rPr lang="en-US" dirty="0">
                <a:solidFill>
                  <a:srgbClr val="216564"/>
                </a:solidFill>
                <a:latin typeface="Montserrat" pitchFamily="2" charset="77"/>
              </a:rPr>
              <a:t>Pullbacks of 5% or more are frequent, and a 10% decline has historically occurred once a year.</a:t>
            </a:r>
          </a:p>
        </p:txBody>
      </p:sp>
      <p:pic>
        <p:nvPicPr>
          <p:cNvPr id="6" name="Picture 5">
            <a:extLst>
              <a:ext uri="{FF2B5EF4-FFF2-40B4-BE49-F238E27FC236}">
                <a16:creationId xmlns:a16="http://schemas.microsoft.com/office/drawing/2014/main" id="{8226F77F-7196-B0CE-3BC0-F198DA08D8B9}"/>
              </a:ext>
            </a:extLst>
          </p:cNvPr>
          <p:cNvPicPr>
            <a:picLocks noChangeAspect="1"/>
          </p:cNvPicPr>
          <p:nvPr/>
        </p:nvPicPr>
        <p:blipFill>
          <a:blip r:embed="rId2"/>
          <a:srcRect/>
          <a:stretch/>
        </p:blipFill>
        <p:spPr>
          <a:xfrm>
            <a:off x="8969353" y="93583"/>
            <a:ext cx="2739487" cy="565693"/>
          </a:xfrm>
          <a:prstGeom prst="rect">
            <a:avLst/>
          </a:prstGeom>
        </p:spPr>
      </p:pic>
      <p:pic>
        <p:nvPicPr>
          <p:cNvPr id="9" name="Picture 8" descr="A black and white image of a basketball&#10;&#10;Description automatically generated">
            <a:extLst>
              <a:ext uri="{FF2B5EF4-FFF2-40B4-BE49-F238E27FC236}">
                <a16:creationId xmlns:a16="http://schemas.microsoft.com/office/drawing/2014/main" id="{548653A2-D091-6FEE-4975-37736BA82184}"/>
              </a:ext>
            </a:extLst>
          </p:cNvPr>
          <p:cNvPicPr>
            <a:picLocks noChangeAspect="1"/>
          </p:cNvPicPr>
          <p:nvPr/>
        </p:nvPicPr>
        <p:blipFill rotWithShape="1">
          <a:blip r:embed="rId3"/>
          <a:srcRect r="2580" b="2405"/>
          <a:stretch/>
        </p:blipFill>
        <p:spPr>
          <a:xfrm>
            <a:off x="7017171" y="960480"/>
            <a:ext cx="5174829" cy="5891530"/>
          </a:xfrm>
          <a:prstGeom prst="rect">
            <a:avLst/>
          </a:prstGeom>
        </p:spPr>
      </p:pic>
      <p:sp>
        <p:nvSpPr>
          <p:cNvPr id="10" name="Google Shape;62;p1">
            <a:extLst>
              <a:ext uri="{FF2B5EF4-FFF2-40B4-BE49-F238E27FC236}">
                <a16:creationId xmlns:a16="http://schemas.microsoft.com/office/drawing/2014/main" id="{58DC39BB-B600-5C85-937D-404A56E67946}"/>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sp>
        <p:nvSpPr>
          <p:cNvPr id="3" name="TextBox 2">
            <a:extLst>
              <a:ext uri="{FF2B5EF4-FFF2-40B4-BE49-F238E27FC236}">
                <a16:creationId xmlns:a16="http://schemas.microsoft.com/office/drawing/2014/main" id="{3B7EE2B1-C941-2C32-BD0D-3CBFD9E57627}"/>
              </a:ext>
            </a:extLst>
          </p:cNvPr>
          <p:cNvSpPr txBox="1"/>
          <p:nvPr/>
        </p:nvSpPr>
        <p:spPr>
          <a:xfrm>
            <a:off x="579321" y="6554335"/>
            <a:ext cx="3098261" cy="215444"/>
          </a:xfrm>
          <a:prstGeom prst="rect">
            <a:avLst/>
          </a:prstGeom>
          <a:noFill/>
        </p:spPr>
        <p:txBody>
          <a:bodyPr wrap="square" rtlCol="0">
            <a:spAutoFit/>
          </a:bodyPr>
          <a:lstStyle/>
          <a:p>
            <a:pPr marL="0" marR="0" lvl="0" indent="0" algn="ctr" rtl="0">
              <a:lnSpc>
                <a:spcPct val="100000"/>
              </a:lnSpc>
              <a:spcBef>
                <a:spcPts val="0"/>
              </a:spcBef>
              <a:spcAft>
                <a:spcPts val="0"/>
              </a:spcAft>
              <a:buClr>
                <a:srgbClr val="000000"/>
              </a:buClr>
              <a:buSzPts val="5400"/>
              <a:buFont typeface="Arial"/>
              <a:buNone/>
            </a:pPr>
            <a:r>
              <a:rPr lang="en-US" sz="800" u="none" strike="noStrike" cap="none" dirty="0">
                <a:solidFill>
                  <a:srgbClr val="216564"/>
                </a:solidFill>
                <a:latin typeface="Calibri" panose="020F0502020204030204" pitchFamily="34" charset="0"/>
                <a:ea typeface="Comfortaa"/>
                <a:cs typeface="Calibri" panose="020F0502020204030204" pitchFamily="34" charset="0"/>
                <a:sym typeface="Comfortaa"/>
              </a:rPr>
              <a:t>Source: LPL</a:t>
            </a:r>
          </a:p>
        </p:txBody>
      </p:sp>
      <p:pic>
        <p:nvPicPr>
          <p:cNvPr id="5" name="Picture 4">
            <a:extLst>
              <a:ext uri="{FF2B5EF4-FFF2-40B4-BE49-F238E27FC236}">
                <a16:creationId xmlns:a16="http://schemas.microsoft.com/office/drawing/2014/main" id="{07F7CD30-AFD4-4337-C424-FB1176D9ED44}"/>
              </a:ext>
            </a:extLst>
          </p:cNvPr>
          <p:cNvPicPr>
            <a:picLocks noChangeAspect="1"/>
          </p:cNvPicPr>
          <p:nvPr/>
        </p:nvPicPr>
        <p:blipFill>
          <a:blip r:embed="rId4"/>
          <a:stretch>
            <a:fillRect/>
          </a:stretch>
        </p:blipFill>
        <p:spPr>
          <a:xfrm>
            <a:off x="2996249" y="1614456"/>
            <a:ext cx="8922482" cy="3889995"/>
          </a:xfrm>
          <a:prstGeom prst="rect">
            <a:avLst/>
          </a:prstGeom>
        </p:spPr>
      </p:pic>
    </p:spTree>
    <p:extLst>
      <p:ext uri="{BB962C8B-B14F-4D97-AF65-F5344CB8AC3E}">
        <p14:creationId xmlns:p14="http://schemas.microsoft.com/office/powerpoint/2010/main" val="1476266996"/>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EE1321-6051-38F7-1EBB-FD04109DAC73}"/>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FE130ADD-623A-06D5-E7D5-306DA531216A}"/>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53D16D76-4B9F-D5BA-62B1-462E69E5F5BA}"/>
              </a:ext>
            </a:extLst>
          </p:cNvPr>
          <p:cNvSpPr txBox="1"/>
          <p:nvPr/>
        </p:nvSpPr>
        <p:spPr>
          <a:xfrm>
            <a:off x="1110661" y="634303"/>
            <a:ext cx="10803302" cy="523220"/>
          </a:xfrm>
          <a:prstGeom prst="rect">
            <a:avLst/>
          </a:prstGeom>
          <a:noFill/>
        </p:spPr>
        <p:txBody>
          <a:bodyPr wrap="square" lIns="91440" tIns="45720" rIns="91440" bIns="45720" rtlCol="0" anchor="t">
            <a:spAutoFit/>
          </a:bodyPr>
          <a:lstStyle/>
          <a:p>
            <a:pPr algn="ctr"/>
            <a:r>
              <a:rPr lang="en-US" sz="2800" dirty="0">
                <a:solidFill>
                  <a:srgbClr val="216564"/>
                </a:solidFill>
                <a:latin typeface="Montserrat ExtraBold"/>
              </a:rPr>
              <a:t>Selling Every 5% Pullback Has Not Been Rewarding</a:t>
            </a:r>
          </a:p>
        </p:txBody>
      </p:sp>
      <p:pic>
        <p:nvPicPr>
          <p:cNvPr id="4" name="Picture 3" descr="A black and white image of a basketball&#10;&#10;Description automatically generated">
            <a:extLst>
              <a:ext uri="{FF2B5EF4-FFF2-40B4-BE49-F238E27FC236}">
                <a16:creationId xmlns:a16="http://schemas.microsoft.com/office/drawing/2014/main" id="{2A5B8596-D035-A1CD-15BE-D47B9A942256}"/>
              </a:ext>
            </a:extLst>
          </p:cNvPr>
          <p:cNvPicPr>
            <a:picLocks noChangeAspect="1"/>
          </p:cNvPicPr>
          <p:nvPr/>
        </p:nvPicPr>
        <p:blipFill rotWithShape="1">
          <a:blip r:embed="rId3"/>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E7D8665F-E0EA-478D-B028-76EB85C3D3A5}"/>
              </a:ext>
            </a:extLst>
          </p:cNvPr>
          <p:cNvPicPr>
            <a:picLocks noChangeAspect="1"/>
          </p:cNvPicPr>
          <p:nvPr/>
        </p:nvPicPr>
        <p:blipFill>
          <a:blip r:embed="rId4"/>
          <a:srcRect/>
          <a:stretch/>
        </p:blipFill>
        <p:spPr>
          <a:xfrm>
            <a:off x="8969353" y="93583"/>
            <a:ext cx="2739487" cy="565693"/>
          </a:xfrm>
          <a:prstGeom prst="rect">
            <a:avLst/>
          </a:prstGeom>
        </p:spPr>
      </p:pic>
      <p:sp>
        <p:nvSpPr>
          <p:cNvPr id="9" name="Google Shape;62;p1">
            <a:extLst>
              <a:ext uri="{FF2B5EF4-FFF2-40B4-BE49-F238E27FC236}">
                <a16:creationId xmlns:a16="http://schemas.microsoft.com/office/drawing/2014/main" id="{1EE85BAF-3DB8-BE6A-33B9-9D287EC165EF}"/>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sp>
        <p:nvSpPr>
          <p:cNvPr id="6" name="TextBox 5">
            <a:extLst>
              <a:ext uri="{FF2B5EF4-FFF2-40B4-BE49-F238E27FC236}">
                <a16:creationId xmlns:a16="http://schemas.microsoft.com/office/drawing/2014/main" id="{86A37023-D387-F073-2891-4E0385A5B870}"/>
              </a:ext>
            </a:extLst>
          </p:cNvPr>
          <p:cNvSpPr txBox="1"/>
          <p:nvPr/>
        </p:nvSpPr>
        <p:spPr>
          <a:xfrm>
            <a:off x="1205204" y="6554335"/>
            <a:ext cx="3098261" cy="215444"/>
          </a:xfrm>
          <a:prstGeom prst="rect">
            <a:avLst/>
          </a:prstGeom>
          <a:noFill/>
        </p:spPr>
        <p:txBody>
          <a:bodyPr wrap="square" rtlCol="0">
            <a:spAutoFit/>
          </a:bodyPr>
          <a:lstStyle/>
          <a:p>
            <a:pPr marL="0" marR="0" lvl="0" indent="0" algn="ctr" rtl="0">
              <a:lnSpc>
                <a:spcPct val="100000"/>
              </a:lnSpc>
              <a:spcBef>
                <a:spcPts val="0"/>
              </a:spcBef>
              <a:spcAft>
                <a:spcPts val="0"/>
              </a:spcAft>
              <a:buClr>
                <a:srgbClr val="000000"/>
              </a:buClr>
              <a:buSzPts val="5400"/>
              <a:buFont typeface="Arial"/>
              <a:buNone/>
            </a:pPr>
            <a:r>
              <a:rPr lang="en-US" sz="800" u="none" strike="noStrike" cap="none" dirty="0">
                <a:solidFill>
                  <a:srgbClr val="216564"/>
                </a:solidFill>
                <a:latin typeface="Calibri" panose="020F0502020204030204" pitchFamily="34" charset="0"/>
                <a:ea typeface="Comfortaa"/>
                <a:cs typeface="Calibri" panose="020F0502020204030204" pitchFamily="34" charset="0"/>
                <a:sym typeface="Comfortaa"/>
              </a:rPr>
              <a:t>Source: </a:t>
            </a:r>
            <a:r>
              <a:rPr lang="en-US" sz="800" u="none" strike="noStrike" cap="none" dirty="0" err="1">
                <a:solidFill>
                  <a:srgbClr val="216564"/>
                </a:solidFill>
                <a:latin typeface="Calibri" panose="020F0502020204030204" pitchFamily="34" charset="0"/>
                <a:ea typeface="Comfortaa"/>
                <a:cs typeface="Calibri" panose="020F0502020204030204" pitchFamily="34" charset="0"/>
                <a:sym typeface="Comfortaa"/>
              </a:rPr>
              <a:t>Factset</a:t>
            </a:r>
            <a:r>
              <a:rPr lang="en-US" sz="800" u="none" strike="noStrike" cap="none" dirty="0">
                <a:solidFill>
                  <a:srgbClr val="216564"/>
                </a:solidFill>
                <a:latin typeface="Calibri" panose="020F0502020204030204" pitchFamily="34" charset="0"/>
                <a:ea typeface="Comfortaa"/>
                <a:cs typeface="Calibri" panose="020F0502020204030204" pitchFamily="34" charset="0"/>
                <a:sym typeface="Comfortaa"/>
              </a:rPr>
              <a:t>, S&amp;P, Exhibit A. 2025 data through 7/17/2025</a:t>
            </a:r>
          </a:p>
        </p:txBody>
      </p:sp>
      <p:pic>
        <p:nvPicPr>
          <p:cNvPr id="3" name="Picture 2">
            <a:extLst>
              <a:ext uri="{FF2B5EF4-FFF2-40B4-BE49-F238E27FC236}">
                <a16:creationId xmlns:a16="http://schemas.microsoft.com/office/drawing/2014/main" id="{E941BDF6-91BC-B7B5-FD10-1A8CD792E352}"/>
              </a:ext>
            </a:extLst>
          </p:cNvPr>
          <p:cNvPicPr>
            <a:picLocks noChangeAspect="1"/>
          </p:cNvPicPr>
          <p:nvPr/>
        </p:nvPicPr>
        <p:blipFill>
          <a:blip r:embed="rId5"/>
          <a:stretch>
            <a:fillRect/>
          </a:stretch>
        </p:blipFill>
        <p:spPr>
          <a:xfrm>
            <a:off x="1690655" y="1458727"/>
            <a:ext cx="8810689" cy="4205318"/>
          </a:xfrm>
          <a:prstGeom prst="rect">
            <a:avLst/>
          </a:prstGeom>
        </p:spPr>
      </p:pic>
    </p:spTree>
    <p:extLst>
      <p:ext uri="{BB962C8B-B14F-4D97-AF65-F5344CB8AC3E}">
        <p14:creationId xmlns:p14="http://schemas.microsoft.com/office/powerpoint/2010/main" val="3531767645"/>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06A6C4C-FF86-42DF-95D2-FF99863F1096}"/>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CD7AC14D-E344-4707-9FB8-60E7FF7603BF}"/>
              </a:ext>
            </a:extLst>
          </p:cNvPr>
          <p:cNvSpPr txBox="1"/>
          <p:nvPr/>
        </p:nvSpPr>
        <p:spPr>
          <a:xfrm>
            <a:off x="1864622" y="631363"/>
            <a:ext cx="8461737" cy="954107"/>
          </a:xfrm>
          <a:prstGeom prst="rect">
            <a:avLst/>
          </a:prstGeom>
          <a:noFill/>
        </p:spPr>
        <p:txBody>
          <a:bodyPr wrap="square" lIns="91440" tIns="45720" rIns="91440" bIns="45720" rtlCol="0" anchor="t">
            <a:spAutoFit/>
          </a:bodyPr>
          <a:lstStyle/>
          <a:p>
            <a:pPr algn="ctr"/>
            <a:r>
              <a:rPr lang="en-US" sz="2800">
                <a:solidFill>
                  <a:srgbClr val="216564"/>
                </a:solidFill>
                <a:latin typeface="Montserrat ExtraBold"/>
              </a:rPr>
              <a:t>Most Market Pullbacks Resolve Within a Couple of Months</a:t>
            </a:r>
            <a:endParaRPr lang="en-US"/>
          </a:p>
        </p:txBody>
      </p:sp>
      <p:pic>
        <p:nvPicPr>
          <p:cNvPr id="4" name="Picture 3" descr="A black and white image of a basketball&#10;&#10;Description automatically generated">
            <a:extLst>
              <a:ext uri="{FF2B5EF4-FFF2-40B4-BE49-F238E27FC236}">
                <a16:creationId xmlns:a16="http://schemas.microsoft.com/office/drawing/2014/main" id="{4266063F-A819-24C1-FE32-C0619310419B}"/>
              </a:ext>
            </a:extLst>
          </p:cNvPr>
          <p:cNvPicPr>
            <a:picLocks noChangeAspect="1"/>
          </p:cNvPicPr>
          <p:nvPr/>
        </p:nvPicPr>
        <p:blipFill rotWithShape="1">
          <a:blip r:embed="rId3"/>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5AE24492-B659-846D-2389-04A4E4AB4DCC}"/>
              </a:ext>
            </a:extLst>
          </p:cNvPr>
          <p:cNvPicPr>
            <a:picLocks noChangeAspect="1"/>
          </p:cNvPicPr>
          <p:nvPr/>
        </p:nvPicPr>
        <p:blipFill>
          <a:blip r:embed="rId4"/>
          <a:srcRect/>
          <a:stretch/>
        </p:blipFill>
        <p:spPr>
          <a:xfrm>
            <a:off x="8969353" y="93583"/>
            <a:ext cx="2739487" cy="565693"/>
          </a:xfrm>
          <a:prstGeom prst="rect">
            <a:avLst/>
          </a:prstGeom>
        </p:spPr>
      </p:pic>
      <p:sp>
        <p:nvSpPr>
          <p:cNvPr id="9" name="Google Shape;62;p1">
            <a:extLst>
              <a:ext uri="{FF2B5EF4-FFF2-40B4-BE49-F238E27FC236}">
                <a16:creationId xmlns:a16="http://schemas.microsoft.com/office/drawing/2014/main" id="{6F5968E7-BBF5-FEB3-714F-2BE7E0322A94}"/>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sp>
        <p:nvSpPr>
          <p:cNvPr id="6" name="TextBox 5">
            <a:extLst>
              <a:ext uri="{FF2B5EF4-FFF2-40B4-BE49-F238E27FC236}">
                <a16:creationId xmlns:a16="http://schemas.microsoft.com/office/drawing/2014/main" id="{C8905349-D0E8-7728-CB7D-5C7BDAACAC37}"/>
              </a:ext>
            </a:extLst>
          </p:cNvPr>
          <p:cNvSpPr txBox="1"/>
          <p:nvPr/>
        </p:nvSpPr>
        <p:spPr>
          <a:xfrm>
            <a:off x="579321" y="6554335"/>
            <a:ext cx="3098261" cy="215444"/>
          </a:xfrm>
          <a:prstGeom prst="rect">
            <a:avLst/>
          </a:prstGeom>
          <a:noFill/>
        </p:spPr>
        <p:txBody>
          <a:bodyPr wrap="square" lIns="91440" tIns="45720" rIns="91440" bIns="45720" rtlCol="0" anchor="t">
            <a:spAutoFit/>
          </a:bodyPr>
          <a:lstStyle/>
          <a:p>
            <a:pPr algn="ctr">
              <a:buClr>
                <a:srgbClr val="000000"/>
              </a:buClr>
              <a:buSzPts val="5400"/>
            </a:pPr>
            <a:r>
              <a:rPr lang="en-US" sz="800" u="none" strike="noStrike" cap="none">
                <a:solidFill>
                  <a:srgbClr val="216564"/>
                </a:solidFill>
                <a:latin typeface="Calibri"/>
                <a:ea typeface="Comfortaa"/>
                <a:cs typeface="Calibri"/>
                <a:sym typeface="Comfortaa"/>
              </a:rPr>
              <a:t>Source: </a:t>
            </a:r>
            <a:r>
              <a:rPr lang="en-US" sz="800">
                <a:solidFill>
                  <a:srgbClr val="216564"/>
                </a:solidFill>
                <a:latin typeface="Calibri"/>
                <a:ea typeface="Comfortaa"/>
                <a:cs typeface="Calibri"/>
                <a:sym typeface="Comfortaa"/>
              </a:rPr>
              <a:t>Bloomberg</a:t>
            </a:r>
            <a:endParaRPr lang="en-US" sz="8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pic>
        <p:nvPicPr>
          <p:cNvPr id="14" name="Picture 13">
            <a:extLst>
              <a:ext uri="{FF2B5EF4-FFF2-40B4-BE49-F238E27FC236}">
                <a16:creationId xmlns:a16="http://schemas.microsoft.com/office/drawing/2014/main" id="{79C83726-8F8C-6457-81B0-FC317EBBE716}"/>
              </a:ext>
            </a:extLst>
          </p:cNvPr>
          <p:cNvPicPr>
            <a:picLocks noChangeAspect="1"/>
          </p:cNvPicPr>
          <p:nvPr/>
        </p:nvPicPr>
        <p:blipFill>
          <a:blip r:embed="rId5"/>
          <a:stretch>
            <a:fillRect/>
          </a:stretch>
        </p:blipFill>
        <p:spPr>
          <a:xfrm>
            <a:off x="1333000" y="1914587"/>
            <a:ext cx="9524980" cy="3505010"/>
          </a:xfrm>
          <a:prstGeom prst="rect">
            <a:avLst/>
          </a:prstGeom>
        </p:spPr>
      </p:pic>
    </p:spTree>
    <p:extLst>
      <p:ext uri="{BB962C8B-B14F-4D97-AF65-F5344CB8AC3E}">
        <p14:creationId xmlns:p14="http://schemas.microsoft.com/office/powerpoint/2010/main" val="3708599658"/>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781723-2741-A3DC-D2DE-25D0AD164F8C}"/>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BB2F4457-0AA4-16A9-C04D-BB9D175C2114}"/>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D1751F04-1166-A9DE-D4B5-A5E74BF12F85}"/>
              </a:ext>
            </a:extLst>
          </p:cNvPr>
          <p:cNvSpPr txBox="1"/>
          <p:nvPr/>
        </p:nvSpPr>
        <p:spPr>
          <a:xfrm>
            <a:off x="1110661" y="634303"/>
            <a:ext cx="10803302" cy="523220"/>
          </a:xfrm>
          <a:prstGeom prst="rect">
            <a:avLst/>
          </a:prstGeom>
          <a:noFill/>
        </p:spPr>
        <p:txBody>
          <a:bodyPr wrap="square" lIns="91440" tIns="45720" rIns="91440" bIns="45720" rtlCol="0" anchor="t">
            <a:spAutoFit/>
          </a:bodyPr>
          <a:lstStyle/>
          <a:p>
            <a:pPr algn="ctr"/>
            <a:r>
              <a:rPr lang="en-US" sz="2800" dirty="0">
                <a:solidFill>
                  <a:srgbClr val="216564"/>
                </a:solidFill>
                <a:latin typeface="Montserrat ExtraBold"/>
              </a:rPr>
              <a:t>Bull Markets Tend to Last Longer than Bear Markets</a:t>
            </a:r>
          </a:p>
        </p:txBody>
      </p:sp>
      <p:pic>
        <p:nvPicPr>
          <p:cNvPr id="4" name="Picture 3" descr="A black and white image of a basketball&#10;&#10;Description automatically generated">
            <a:extLst>
              <a:ext uri="{FF2B5EF4-FFF2-40B4-BE49-F238E27FC236}">
                <a16:creationId xmlns:a16="http://schemas.microsoft.com/office/drawing/2014/main" id="{2342F8B7-7017-4B7C-A8BE-C06BC4653BF4}"/>
              </a:ext>
            </a:extLst>
          </p:cNvPr>
          <p:cNvPicPr>
            <a:picLocks noChangeAspect="1"/>
          </p:cNvPicPr>
          <p:nvPr/>
        </p:nvPicPr>
        <p:blipFill rotWithShape="1">
          <a:blip r:embed="rId3"/>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6F8AD7B2-10B1-4E02-4EDB-69827095FA9C}"/>
              </a:ext>
            </a:extLst>
          </p:cNvPr>
          <p:cNvPicPr>
            <a:picLocks noChangeAspect="1"/>
          </p:cNvPicPr>
          <p:nvPr/>
        </p:nvPicPr>
        <p:blipFill>
          <a:blip r:embed="rId4"/>
          <a:srcRect/>
          <a:stretch/>
        </p:blipFill>
        <p:spPr>
          <a:xfrm>
            <a:off x="8969353" y="93583"/>
            <a:ext cx="2739487" cy="565693"/>
          </a:xfrm>
          <a:prstGeom prst="rect">
            <a:avLst/>
          </a:prstGeom>
        </p:spPr>
      </p:pic>
      <p:sp>
        <p:nvSpPr>
          <p:cNvPr id="9" name="Google Shape;62;p1">
            <a:extLst>
              <a:ext uri="{FF2B5EF4-FFF2-40B4-BE49-F238E27FC236}">
                <a16:creationId xmlns:a16="http://schemas.microsoft.com/office/drawing/2014/main" id="{23D80D4A-5C98-7B2B-B19A-3F531FFDE548}"/>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sp>
        <p:nvSpPr>
          <p:cNvPr id="6" name="TextBox 5">
            <a:extLst>
              <a:ext uri="{FF2B5EF4-FFF2-40B4-BE49-F238E27FC236}">
                <a16:creationId xmlns:a16="http://schemas.microsoft.com/office/drawing/2014/main" id="{F4BB1BD1-13BF-1EBA-E516-2D56690613ED}"/>
              </a:ext>
            </a:extLst>
          </p:cNvPr>
          <p:cNvSpPr txBox="1"/>
          <p:nvPr/>
        </p:nvSpPr>
        <p:spPr>
          <a:xfrm>
            <a:off x="1205204" y="6554335"/>
            <a:ext cx="3098261" cy="215444"/>
          </a:xfrm>
          <a:prstGeom prst="rect">
            <a:avLst/>
          </a:prstGeom>
          <a:noFill/>
        </p:spPr>
        <p:txBody>
          <a:bodyPr wrap="square" rtlCol="0">
            <a:spAutoFit/>
          </a:bodyPr>
          <a:lstStyle/>
          <a:p>
            <a:pPr marL="0" marR="0" lvl="0" indent="0" algn="ctr" rtl="0">
              <a:lnSpc>
                <a:spcPct val="100000"/>
              </a:lnSpc>
              <a:spcBef>
                <a:spcPts val="0"/>
              </a:spcBef>
              <a:spcAft>
                <a:spcPts val="0"/>
              </a:spcAft>
              <a:buClr>
                <a:srgbClr val="000000"/>
              </a:buClr>
              <a:buSzPts val="5400"/>
              <a:buFont typeface="Arial"/>
              <a:buNone/>
            </a:pPr>
            <a:r>
              <a:rPr lang="en-US" sz="800" u="none" strike="noStrike" cap="none" dirty="0">
                <a:solidFill>
                  <a:srgbClr val="216564"/>
                </a:solidFill>
                <a:latin typeface="Calibri" panose="020F0502020204030204" pitchFamily="34" charset="0"/>
                <a:ea typeface="Comfortaa"/>
                <a:cs typeface="Calibri" panose="020F0502020204030204" pitchFamily="34" charset="0"/>
                <a:sym typeface="Comfortaa"/>
              </a:rPr>
              <a:t>Source: </a:t>
            </a:r>
            <a:r>
              <a:rPr lang="en-US" sz="800" u="none" strike="noStrike" cap="none" dirty="0" err="1">
                <a:solidFill>
                  <a:srgbClr val="216564"/>
                </a:solidFill>
                <a:latin typeface="Calibri" panose="020F0502020204030204" pitchFamily="34" charset="0"/>
                <a:ea typeface="Comfortaa"/>
                <a:cs typeface="Calibri" panose="020F0502020204030204" pitchFamily="34" charset="0"/>
                <a:sym typeface="Comfortaa"/>
              </a:rPr>
              <a:t>Factset</a:t>
            </a:r>
            <a:r>
              <a:rPr lang="en-US" sz="800" u="none" strike="noStrike" cap="none" dirty="0">
                <a:solidFill>
                  <a:srgbClr val="216564"/>
                </a:solidFill>
                <a:latin typeface="Calibri" panose="020F0502020204030204" pitchFamily="34" charset="0"/>
                <a:ea typeface="Comfortaa"/>
                <a:cs typeface="Calibri" panose="020F0502020204030204" pitchFamily="34" charset="0"/>
                <a:sym typeface="Comfortaa"/>
              </a:rPr>
              <a:t>, S&amp;P, Exhibit A. 2025 data through 7/16/2025</a:t>
            </a:r>
          </a:p>
        </p:txBody>
      </p:sp>
      <p:pic>
        <p:nvPicPr>
          <p:cNvPr id="5" name="Picture 4">
            <a:extLst>
              <a:ext uri="{FF2B5EF4-FFF2-40B4-BE49-F238E27FC236}">
                <a16:creationId xmlns:a16="http://schemas.microsoft.com/office/drawing/2014/main" id="{CA914371-B830-221B-A6BA-ACA4C4AA7641}"/>
              </a:ext>
            </a:extLst>
          </p:cNvPr>
          <p:cNvPicPr>
            <a:picLocks noChangeAspect="1"/>
          </p:cNvPicPr>
          <p:nvPr/>
        </p:nvPicPr>
        <p:blipFill>
          <a:blip r:embed="rId5"/>
          <a:stretch>
            <a:fillRect/>
          </a:stretch>
        </p:blipFill>
        <p:spPr>
          <a:xfrm>
            <a:off x="1804956" y="1483700"/>
            <a:ext cx="8582088" cy="4086255"/>
          </a:xfrm>
          <a:prstGeom prst="rect">
            <a:avLst/>
          </a:prstGeom>
        </p:spPr>
      </p:pic>
    </p:spTree>
    <p:extLst>
      <p:ext uri="{BB962C8B-B14F-4D97-AF65-F5344CB8AC3E}">
        <p14:creationId xmlns:p14="http://schemas.microsoft.com/office/powerpoint/2010/main" val="3817675091"/>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0CDBA87-6D7D-404F-A2C5-06D70620D3EC}"/>
              </a:ext>
            </a:extLst>
          </p:cNvPr>
          <p:cNvSpPr/>
          <p:nvPr/>
        </p:nvSpPr>
        <p:spPr>
          <a:xfrm>
            <a:off x="0" y="0"/>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5B6FE27B-39D4-449F-B77D-BA563D3B53CE}"/>
              </a:ext>
            </a:extLst>
          </p:cNvPr>
          <p:cNvSpPr txBox="1"/>
          <p:nvPr/>
        </p:nvSpPr>
        <p:spPr>
          <a:xfrm>
            <a:off x="2448546" y="2952750"/>
            <a:ext cx="7296295" cy="954107"/>
          </a:xfrm>
          <a:prstGeom prst="rect">
            <a:avLst/>
          </a:prstGeom>
          <a:noFill/>
        </p:spPr>
        <p:txBody>
          <a:bodyPr wrap="square" lIns="91440" tIns="45720" rIns="91440" bIns="45720" rtlCol="0" anchor="t">
            <a:spAutoFit/>
          </a:bodyPr>
          <a:lstStyle/>
          <a:p>
            <a:pPr algn="ctr"/>
            <a:r>
              <a:rPr lang="en-US" sz="2800" dirty="0">
                <a:solidFill>
                  <a:srgbClr val="216564"/>
                </a:solidFill>
                <a:latin typeface="Montserrat ExtraBold"/>
                <a:ea typeface="+mn-lt"/>
                <a:cs typeface="+mn-lt"/>
              </a:rPr>
              <a:t>Timely Updates and Studies</a:t>
            </a:r>
            <a:endParaRPr lang="en-US" dirty="0"/>
          </a:p>
          <a:p>
            <a:pPr algn="r"/>
            <a:endParaRPr lang="en-US" sz="2800" dirty="0">
              <a:solidFill>
                <a:srgbClr val="216564"/>
              </a:solidFill>
              <a:latin typeface="Montserrat ExtraBold"/>
              <a:cs typeface="Calibri"/>
            </a:endParaRPr>
          </a:p>
        </p:txBody>
      </p:sp>
      <p:pic>
        <p:nvPicPr>
          <p:cNvPr id="6" name="Picture 5">
            <a:extLst>
              <a:ext uri="{FF2B5EF4-FFF2-40B4-BE49-F238E27FC236}">
                <a16:creationId xmlns:a16="http://schemas.microsoft.com/office/drawing/2014/main" id="{63743E33-AC57-BA05-FA64-5809C38C1E2D}"/>
              </a:ext>
            </a:extLst>
          </p:cNvPr>
          <p:cNvPicPr>
            <a:picLocks noChangeAspect="1"/>
          </p:cNvPicPr>
          <p:nvPr/>
        </p:nvPicPr>
        <p:blipFill>
          <a:blip r:embed="rId2"/>
          <a:srcRect/>
          <a:stretch/>
        </p:blipFill>
        <p:spPr>
          <a:xfrm>
            <a:off x="8969353" y="93583"/>
            <a:ext cx="2739487" cy="565693"/>
          </a:xfrm>
          <a:prstGeom prst="rect">
            <a:avLst/>
          </a:prstGeom>
        </p:spPr>
      </p:pic>
      <p:pic>
        <p:nvPicPr>
          <p:cNvPr id="9" name="Picture 8" descr="A black and white image of a basketball&#10;&#10;Description automatically generated">
            <a:extLst>
              <a:ext uri="{FF2B5EF4-FFF2-40B4-BE49-F238E27FC236}">
                <a16:creationId xmlns:a16="http://schemas.microsoft.com/office/drawing/2014/main" id="{368C1AF7-1980-F8CC-0229-CEA6064FD77C}"/>
              </a:ext>
            </a:extLst>
          </p:cNvPr>
          <p:cNvPicPr>
            <a:picLocks noChangeAspect="1"/>
          </p:cNvPicPr>
          <p:nvPr/>
        </p:nvPicPr>
        <p:blipFill rotWithShape="1">
          <a:blip r:embed="rId3"/>
          <a:srcRect r="2580" b="2405"/>
          <a:stretch/>
        </p:blipFill>
        <p:spPr>
          <a:xfrm>
            <a:off x="7017171" y="960480"/>
            <a:ext cx="5174829" cy="5891530"/>
          </a:xfrm>
          <a:prstGeom prst="rect">
            <a:avLst/>
          </a:prstGeom>
        </p:spPr>
      </p:pic>
      <p:sp>
        <p:nvSpPr>
          <p:cNvPr id="10" name="Google Shape;62;p1">
            <a:extLst>
              <a:ext uri="{FF2B5EF4-FFF2-40B4-BE49-F238E27FC236}">
                <a16:creationId xmlns:a16="http://schemas.microsoft.com/office/drawing/2014/main" id="{1A8614C4-0ADA-239F-DDFB-92E21D8AB246}"/>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spTree>
    <p:extLst>
      <p:ext uri="{BB962C8B-B14F-4D97-AF65-F5344CB8AC3E}">
        <p14:creationId xmlns:p14="http://schemas.microsoft.com/office/powerpoint/2010/main" val="948260242"/>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BBE778-882B-713E-8220-177F1CD7F743}"/>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02AD7EE1-A594-3E75-240A-EF898291F067}"/>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331FA0FC-BB3A-2BE8-192A-B06B4815B232}"/>
              </a:ext>
            </a:extLst>
          </p:cNvPr>
          <p:cNvSpPr txBox="1"/>
          <p:nvPr/>
        </p:nvSpPr>
        <p:spPr>
          <a:xfrm>
            <a:off x="1110661" y="634303"/>
            <a:ext cx="10803302" cy="523220"/>
          </a:xfrm>
          <a:prstGeom prst="rect">
            <a:avLst/>
          </a:prstGeom>
          <a:noFill/>
        </p:spPr>
        <p:txBody>
          <a:bodyPr wrap="square" lIns="91440" tIns="45720" rIns="91440" bIns="45720" rtlCol="0" anchor="t">
            <a:spAutoFit/>
          </a:bodyPr>
          <a:lstStyle/>
          <a:p>
            <a:pPr algn="ctr"/>
            <a:r>
              <a:rPr lang="en-US" sz="2800" dirty="0">
                <a:solidFill>
                  <a:srgbClr val="216564"/>
                </a:solidFill>
                <a:latin typeface="Montserrat ExtraBold"/>
              </a:rPr>
              <a:t>What if You Invested at the Start of Crises?</a:t>
            </a:r>
          </a:p>
        </p:txBody>
      </p:sp>
      <p:pic>
        <p:nvPicPr>
          <p:cNvPr id="4" name="Picture 3" descr="A black and white image of a basketball&#10;&#10;Description automatically generated">
            <a:extLst>
              <a:ext uri="{FF2B5EF4-FFF2-40B4-BE49-F238E27FC236}">
                <a16:creationId xmlns:a16="http://schemas.microsoft.com/office/drawing/2014/main" id="{09823DE1-F33F-C3FB-BB41-8ED0C7065F6A}"/>
              </a:ext>
            </a:extLst>
          </p:cNvPr>
          <p:cNvPicPr>
            <a:picLocks noChangeAspect="1"/>
          </p:cNvPicPr>
          <p:nvPr/>
        </p:nvPicPr>
        <p:blipFill rotWithShape="1">
          <a:blip r:embed="rId3"/>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11A36B0D-41FD-D423-77D4-35165BE2BF0A}"/>
              </a:ext>
            </a:extLst>
          </p:cNvPr>
          <p:cNvPicPr>
            <a:picLocks noChangeAspect="1"/>
          </p:cNvPicPr>
          <p:nvPr/>
        </p:nvPicPr>
        <p:blipFill>
          <a:blip r:embed="rId4"/>
          <a:srcRect/>
          <a:stretch/>
        </p:blipFill>
        <p:spPr>
          <a:xfrm>
            <a:off x="8969353" y="93583"/>
            <a:ext cx="2739487" cy="565693"/>
          </a:xfrm>
          <a:prstGeom prst="rect">
            <a:avLst/>
          </a:prstGeom>
        </p:spPr>
      </p:pic>
      <p:sp>
        <p:nvSpPr>
          <p:cNvPr id="9" name="Google Shape;62;p1">
            <a:extLst>
              <a:ext uri="{FF2B5EF4-FFF2-40B4-BE49-F238E27FC236}">
                <a16:creationId xmlns:a16="http://schemas.microsoft.com/office/drawing/2014/main" id="{F802D01B-6D41-8FF4-26C2-0C99E73107DC}"/>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sp>
        <p:nvSpPr>
          <p:cNvPr id="6" name="TextBox 5">
            <a:extLst>
              <a:ext uri="{FF2B5EF4-FFF2-40B4-BE49-F238E27FC236}">
                <a16:creationId xmlns:a16="http://schemas.microsoft.com/office/drawing/2014/main" id="{62B4B256-6F64-98EF-9809-B22F9BF67555}"/>
              </a:ext>
            </a:extLst>
          </p:cNvPr>
          <p:cNvSpPr txBox="1"/>
          <p:nvPr/>
        </p:nvSpPr>
        <p:spPr>
          <a:xfrm>
            <a:off x="1205204" y="6554335"/>
            <a:ext cx="3098261" cy="215444"/>
          </a:xfrm>
          <a:prstGeom prst="rect">
            <a:avLst/>
          </a:prstGeom>
          <a:noFill/>
        </p:spPr>
        <p:txBody>
          <a:bodyPr wrap="square" rtlCol="0">
            <a:spAutoFit/>
          </a:bodyPr>
          <a:lstStyle/>
          <a:p>
            <a:pPr marL="0" marR="0" lvl="0" indent="0" algn="ctr" rtl="0">
              <a:lnSpc>
                <a:spcPct val="100000"/>
              </a:lnSpc>
              <a:spcBef>
                <a:spcPts val="0"/>
              </a:spcBef>
              <a:spcAft>
                <a:spcPts val="0"/>
              </a:spcAft>
              <a:buClr>
                <a:srgbClr val="000000"/>
              </a:buClr>
              <a:buSzPts val="5400"/>
              <a:buFont typeface="Arial"/>
              <a:buNone/>
            </a:pPr>
            <a:r>
              <a:rPr lang="en-US" sz="800" u="none" strike="noStrike" cap="none" dirty="0">
                <a:solidFill>
                  <a:srgbClr val="216564"/>
                </a:solidFill>
                <a:latin typeface="Calibri" panose="020F0502020204030204" pitchFamily="34" charset="0"/>
                <a:ea typeface="Comfortaa"/>
                <a:cs typeface="Calibri" panose="020F0502020204030204" pitchFamily="34" charset="0"/>
                <a:sym typeface="Comfortaa"/>
              </a:rPr>
              <a:t>Source: </a:t>
            </a:r>
            <a:r>
              <a:rPr lang="en-US" sz="800" u="none" strike="noStrike" cap="none" dirty="0" err="1">
                <a:solidFill>
                  <a:srgbClr val="216564"/>
                </a:solidFill>
                <a:latin typeface="Calibri" panose="020F0502020204030204" pitchFamily="34" charset="0"/>
                <a:ea typeface="Comfortaa"/>
                <a:cs typeface="Calibri" panose="020F0502020204030204" pitchFamily="34" charset="0"/>
                <a:sym typeface="Comfortaa"/>
              </a:rPr>
              <a:t>Factset</a:t>
            </a:r>
            <a:r>
              <a:rPr lang="en-US" sz="800" u="none" strike="noStrike" cap="none" dirty="0">
                <a:solidFill>
                  <a:srgbClr val="216564"/>
                </a:solidFill>
                <a:latin typeface="Calibri" panose="020F0502020204030204" pitchFamily="34" charset="0"/>
                <a:ea typeface="Comfortaa"/>
                <a:cs typeface="Calibri" panose="020F0502020204030204" pitchFamily="34" charset="0"/>
                <a:sym typeface="Comfortaa"/>
              </a:rPr>
              <a:t>, S&amp;P, Exhibit A. 2025 data through 7/16/2025</a:t>
            </a:r>
          </a:p>
        </p:txBody>
      </p:sp>
      <p:pic>
        <p:nvPicPr>
          <p:cNvPr id="3" name="Picture 2">
            <a:extLst>
              <a:ext uri="{FF2B5EF4-FFF2-40B4-BE49-F238E27FC236}">
                <a16:creationId xmlns:a16="http://schemas.microsoft.com/office/drawing/2014/main" id="{A292CEA9-3783-FF0A-17F7-10B501DDD29D}"/>
              </a:ext>
            </a:extLst>
          </p:cNvPr>
          <p:cNvPicPr>
            <a:picLocks noChangeAspect="1"/>
          </p:cNvPicPr>
          <p:nvPr/>
        </p:nvPicPr>
        <p:blipFill>
          <a:blip r:embed="rId5"/>
          <a:stretch>
            <a:fillRect/>
          </a:stretch>
        </p:blipFill>
        <p:spPr>
          <a:xfrm>
            <a:off x="2330806" y="1429242"/>
            <a:ext cx="8363011" cy="4229131"/>
          </a:xfrm>
          <a:prstGeom prst="rect">
            <a:avLst/>
          </a:prstGeom>
        </p:spPr>
      </p:pic>
    </p:spTree>
    <p:extLst>
      <p:ext uri="{BB962C8B-B14F-4D97-AF65-F5344CB8AC3E}">
        <p14:creationId xmlns:p14="http://schemas.microsoft.com/office/powerpoint/2010/main" val="2715458292"/>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06A6C4C-FF86-42DF-95D2-FF99863F1096}"/>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CD7AC14D-E344-4707-9FB8-60E7FF7603BF}"/>
              </a:ext>
            </a:extLst>
          </p:cNvPr>
          <p:cNvSpPr txBox="1"/>
          <p:nvPr/>
        </p:nvSpPr>
        <p:spPr>
          <a:xfrm>
            <a:off x="1381587" y="655367"/>
            <a:ext cx="9425978" cy="523220"/>
          </a:xfrm>
          <a:prstGeom prst="rect">
            <a:avLst/>
          </a:prstGeom>
          <a:noFill/>
        </p:spPr>
        <p:txBody>
          <a:bodyPr wrap="square" lIns="91440" tIns="45720" rIns="91440" bIns="45720" rtlCol="0" anchor="t">
            <a:spAutoFit/>
          </a:bodyPr>
          <a:lstStyle/>
          <a:p>
            <a:pPr algn="ctr"/>
            <a:r>
              <a:rPr lang="en-US" sz="2800">
                <a:solidFill>
                  <a:srgbClr val="216564"/>
                </a:solidFill>
                <a:latin typeface="Montserrat ExtraBold"/>
              </a:rPr>
              <a:t>The Largest Drawdowns vs Forward Returns</a:t>
            </a:r>
            <a:endParaRPr lang="en-US"/>
          </a:p>
        </p:txBody>
      </p:sp>
      <p:pic>
        <p:nvPicPr>
          <p:cNvPr id="4" name="Picture 3" descr="A black and white image of a basketball&#10;&#10;Description automatically generated">
            <a:extLst>
              <a:ext uri="{FF2B5EF4-FFF2-40B4-BE49-F238E27FC236}">
                <a16:creationId xmlns:a16="http://schemas.microsoft.com/office/drawing/2014/main" id="{4266063F-A819-24C1-FE32-C0619310419B}"/>
              </a:ext>
            </a:extLst>
          </p:cNvPr>
          <p:cNvPicPr>
            <a:picLocks noChangeAspect="1"/>
          </p:cNvPicPr>
          <p:nvPr/>
        </p:nvPicPr>
        <p:blipFill rotWithShape="1">
          <a:blip r:embed="rId3"/>
          <a:srcRect r="2580" b="2405"/>
          <a:stretch/>
        </p:blipFill>
        <p:spPr>
          <a:xfrm>
            <a:off x="7157734" y="960480"/>
            <a:ext cx="5174829" cy="5891530"/>
          </a:xfrm>
          <a:prstGeom prst="rect">
            <a:avLst/>
          </a:prstGeom>
        </p:spPr>
      </p:pic>
      <p:pic>
        <p:nvPicPr>
          <p:cNvPr id="8" name="Picture 7">
            <a:extLst>
              <a:ext uri="{FF2B5EF4-FFF2-40B4-BE49-F238E27FC236}">
                <a16:creationId xmlns:a16="http://schemas.microsoft.com/office/drawing/2014/main" id="{5AE24492-B659-846D-2389-04A4E4AB4DCC}"/>
              </a:ext>
            </a:extLst>
          </p:cNvPr>
          <p:cNvPicPr>
            <a:picLocks noChangeAspect="1"/>
          </p:cNvPicPr>
          <p:nvPr/>
        </p:nvPicPr>
        <p:blipFill>
          <a:blip r:embed="rId4"/>
          <a:srcRect/>
          <a:stretch/>
        </p:blipFill>
        <p:spPr>
          <a:xfrm>
            <a:off x="8969353" y="93583"/>
            <a:ext cx="2739487" cy="565693"/>
          </a:xfrm>
          <a:prstGeom prst="rect">
            <a:avLst/>
          </a:prstGeom>
        </p:spPr>
      </p:pic>
      <p:sp>
        <p:nvSpPr>
          <p:cNvPr id="9" name="Google Shape;62;p1">
            <a:extLst>
              <a:ext uri="{FF2B5EF4-FFF2-40B4-BE49-F238E27FC236}">
                <a16:creationId xmlns:a16="http://schemas.microsoft.com/office/drawing/2014/main" id="{6F5968E7-BBF5-FEB3-714F-2BE7E0322A94}"/>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sp>
        <p:nvSpPr>
          <p:cNvPr id="6" name="TextBox 5">
            <a:extLst>
              <a:ext uri="{FF2B5EF4-FFF2-40B4-BE49-F238E27FC236}">
                <a16:creationId xmlns:a16="http://schemas.microsoft.com/office/drawing/2014/main" id="{C8905349-D0E8-7728-CB7D-5C7BDAACAC37}"/>
              </a:ext>
            </a:extLst>
          </p:cNvPr>
          <p:cNvSpPr txBox="1"/>
          <p:nvPr/>
        </p:nvSpPr>
        <p:spPr>
          <a:xfrm>
            <a:off x="645904" y="6517345"/>
            <a:ext cx="3098261" cy="215444"/>
          </a:xfrm>
          <a:prstGeom prst="rect">
            <a:avLst/>
          </a:prstGeom>
          <a:noFill/>
        </p:spPr>
        <p:txBody>
          <a:bodyPr wrap="square" lIns="91440" tIns="45720" rIns="91440" bIns="45720" rtlCol="0" anchor="t">
            <a:spAutoFit/>
          </a:bodyPr>
          <a:lstStyle/>
          <a:p>
            <a:pPr algn="ctr">
              <a:buClr>
                <a:srgbClr val="000000"/>
              </a:buClr>
              <a:buSzPts val="5400"/>
            </a:pPr>
            <a:r>
              <a:rPr lang="en-US" sz="800" u="none" strike="noStrike" cap="none">
                <a:solidFill>
                  <a:srgbClr val="216564"/>
                </a:solidFill>
                <a:latin typeface="Calibri"/>
                <a:ea typeface="Comfortaa"/>
                <a:cs typeface="Calibri"/>
                <a:sym typeface="Comfortaa"/>
              </a:rPr>
              <a:t>Source: </a:t>
            </a:r>
            <a:r>
              <a:rPr lang="en-US" sz="800">
                <a:solidFill>
                  <a:srgbClr val="216564"/>
                </a:solidFill>
                <a:latin typeface="Calibri"/>
                <a:ea typeface="Comfortaa"/>
                <a:cs typeface="Calibri"/>
                <a:sym typeface="Comfortaa"/>
              </a:rPr>
              <a:t>MFS Investment Management</a:t>
            </a:r>
            <a:endParaRPr lang="en-US" sz="8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pic>
        <p:nvPicPr>
          <p:cNvPr id="5" name="Picture 4" descr="A graph of a stock market&#10;&#10;Description automatically generated">
            <a:extLst>
              <a:ext uri="{FF2B5EF4-FFF2-40B4-BE49-F238E27FC236}">
                <a16:creationId xmlns:a16="http://schemas.microsoft.com/office/drawing/2014/main" id="{24D84FFA-3356-411F-8287-00927BE15E73}"/>
              </a:ext>
            </a:extLst>
          </p:cNvPr>
          <p:cNvPicPr>
            <a:picLocks noChangeAspect="1"/>
          </p:cNvPicPr>
          <p:nvPr/>
        </p:nvPicPr>
        <p:blipFill>
          <a:blip r:embed="rId5"/>
          <a:stretch>
            <a:fillRect/>
          </a:stretch>
        </p:blipFill>
        <p:spPr>
          <a:xfrm>
            <a:off x="645885" y="1269701"/>
            <a:ext cx="10971597" cy="4932932"/>
          </a:xfrm>
          <a:prstGeom prst="rect">
            <a:avLst/>
          </a:prstGeom>
        </p:spPr>
      </p:pic>
    </p:spTree>
    <p:extLst>
      <p:ext uri="{BB962C8B-B14F-4D97-AF65-F5344CB8AC3E}">
        <p14:creationId xmlns:p14="http://schemas.microsoft.com/office/powerpoint/2010/main" val="3638783042"/>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14AACA-F032-4C39-CCE0-89176C1B7E0D}"/>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014FE78C-3C1B-C123-9A9E-021497878E6F}"/>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0D1B04D5-B39E-6F58-4C41-37D0E00BA858}"/>
              </a:ext>
            </a:extLst>
          </p:cNvPr>
          <p:cNvSpPr txBox="1"/>
          <p:nvPr/>
        </p:nvSpPr>
        <p:spPr>
          <a:xfrm>
            <a:off x="1651090" y="659276"/>
            <a:ext cx="9214862" cy="954107"/>
          </a:xfrm>
          <a:prstGeom prst="rect">
            <a:avLst/>
          </a:prstGeom>
          <a:noFill/>
        </p:spPr>
        <p:txBody>
          <a:bodyPr wrap="square" lIns="91440" tIns="45720" rIns="91440" bIns="45720" rtlCol="0" anchor="t">
            <a:spAutoFit/>
          </a:bodyPr>
          <a:lstStyle/>
          <a:p>
            <a:pPr algn="ctr"/>
            <a:r>
              <a:rPr lang="en-US" sz="2800">
                <a:solidFill>
                  <a:srgbClr val="216564"/>
                </a:solidFill>
                <a:latin typeface="Montserrat ExtraBold"/>
              </a:rPr>
              <a:t>Time in the Market Matters: </a:t>
            </a:r>
          </a:p>
          <a:p>
            <a:pPr algn="ctr"/>
            <a:r>
              <a:rPr lang="en-US" sz="2800">
                <a:solidFill>
                  <a:srgbClr val="216564"/>
                </a:solidFill>
                <a:latin typeface="Montserrat ExtraBold"/>
              </a:rPr>
              <a:t>Stocks Rarely Down When Held For 10+ Years </a:t>
            </a:r>
            <a:endParaRPr lang="en-US"/>
          </a:p>
        </p:txBody>
      </p:sp>
      <p:pic>
        <p:nvPicPr>
          <p:cNvPr id="4" name="Picture 3" descr="A black and white image of a basketball&#10;&#10;Description automatically generated">
            <a:extLst>
              <a:ext uri="{FF2B5EF4-FFF2-40B4-BE49-F238E27FC236}">
                <a16:creationId xmlns:a16="http://schemas.microsoft.com/office/drawing/2014/main" id="{FD1A5F4B-1CF6-31BD-0A1D-21188DD409AC}"/>
              </a:ext>
            </a:extLst>
          </p:cNvPr>
          <p:cNvPicPr>
            <a:picLocks noChangeAspect="1"/>
          </p:cNvPicPr>
          <p:nvPr/>
        </p:nvPicPr>
        <p:blipFill rotWithShape="1">
          <a:blip r:embed="rId3"/>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41A4404F-6629-FE8B-56BC-FA0875EC7844}"/>
              </a:ext>
            </a:extLst>
          </p:cNvPr>
          <p:cNvPicPr>
            <a:picLocks noChangeAspect="1"/>
          </p:cNvPicPr>
          <p:nvPr/>
        </p:nvPicPr>
        <p:blipFill>
          <a:blip r:embed="rId4"/>
          <a:srcRect/>
          <a:stretch/>
        </p:blipFill>
        <p:spPr>
          <a:xfrm>
            <a:off x="8969353" y="93583"/>
            <a:ext cx="2739487" cy="565693"/>
          </a:xfrm>
          <a:prstGeom prst="rect">
            <a:avLst/>
          </a:prstGeom>
        </p:spPr>
      </p:pic>
      <p:sp>
        <p:nvSpPr>
          <p:cNvPr id="9" name="Google Shape;62;p1">
            <a:extLst>
              <a:ext uri="{FF2B5EF4-FFF2-40B4-BE49-F238E27FC236}">
                <a16:creationId xmlns:a16="http://schemas.microsoft.com/office/drawing/2014/main" id="{02B696EA-0169-00AC-588B-AB2593369F86}"/>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sp>
        <p:nvSpPr>
          <p:cNvPr id="6" name="TextBox 5">
            <a:extLst>
              <a:ext uri="{FF2B5EF4-FFF2-40B4-BE49-F238E27FC236}">
                <a16:creationId xmlns:a16="http://schemas.microsoft.com/office/drawing/2014/main" id="{C9801494-D377-CBDE-40FD-B2262F273754}"/>
              </a:ext>
            </a:extLst>
          </p:cNvPr>
          <p:cNvSpPr txBox="1"/>
          <p:nvPr/>
        </p:nvSpPr>
        <p:spPr>
          <a:xfrm>
            <a:off x="579321" y="6554335"/>
            <a:ext cx="3098261" cy="215444"/>
          </a:xfrm>
          <a:prstGeom prst="rect">
            <a:avLst/>
          </a:prstGeom>
          <a:noFill/>
        </p:spPr>
        <p:txBody>
          <a:bodyPr wrap="square" lIns="91440" tIns="45720" rIns="91440" bIns="45720" rtlCol="0" anchor="t">
            <a:spAutoFit/>
          </a:bodyPr>
          <a:lstStyle/>
          <a:p>
            <a:pPr algn="ctr">
              <a:buClr>
                <a:srgbClr val="000000"/>
              </a:buClr>
              <a:buSzPts val="5400"/>
            </a:pPr>
            <a:r>
              <a:rPr lang="en-US" sz="800" u="none" strike="noStrike" cap="none">
                <a:solidFill>
                  <a:srgbClr val="216564"/>
                </a:solidFill>
                <a:latin typeface="Calibri"/>
                <a:ea typeface="Comfortaa"/>
                <a:cs typeface="Calibri"/>
                <a:sym typeface="Comfortaa"/>
              </a:rPr>
              <a:t>Source: A Wealth of Common Sense</a:t>
            </a:r>
            <a:endParaRPr lang="en-US" sz="8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pic>
        <p:nvPicPr>
          <p:cNvPr id="2" name="Picture 1">
            <a:extLst>
              <a:ext uri="{FF2B5EF4-FFF2-40B4-BE49-F238E27FC236}">
                <a16:creationId xmlns:a16="http://schemas.microsoft.com/office/drawing/2014/main" id="{1FA87B71-D70E-0DB7-70CE-E94B3E78E6CA}"/>
              </a:ext>
            </a:extLst>
          </p:cNvPr>
          <p:cNvPicPr>
            <a:picLocks noChangeAspect="1"/>
          </p:cNvPicPr>
          <p:nvPr/>
        </p:nvPicPr>
        <p:blipFill>
          <a:blip r:embed="rId5"/>
          <a:stretch>
            <a:fillRect/>
          </a:stretch>
        </p:blipFill>
        <p:spPr>
          <a:xfrm>
            <a:off x="2747563" y="1586351"/>
            <a:ext cx="6747551" cy="4817382"/>
          </a:xfrm>
          <a:prstGeom prst="rect">
            <a:avLst/>
          </a:prstGeom>
        </p:spPr>
      </p:pic>
    </p:spTree>
    <p:extLst>
      <p:ext uri="{BB962C8B-B14F-4D97-AF65-F5344CB8AC3E}">
        <p14:creationId xmlns:p14="http://schemas.microsoft.com/office/powerpoint/2010/main" val="693799194"/>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06A6C4C-FF86-42DF-95D2-FF99863F1096}"/>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CD7AC14D-E344-4707-9FB8-60E7FF7603BF}"/>
              </a:ext>
            </a:extLst>
          </p:cNvPr>
          <p:cNvSpPr txBox="1"/>
          <p:nvPr/>
        </p:nvSpPr>
        <p:spPr>
          <a:xfrm>
            <a:off x="1864622" y="631363"/>
            <a:ext cx="8461737" cy="523220"/>
          </a:xfrm>
          <a:prstGeom prst="rect">
            <a:avLst/>
          </a:prstGeom>
          <a:noFill/>
        </p:spPr>
        <p:txBody>
          <a:bodyPr wrap="square" lIns="91440" tIns="45720" rIns="91440" bIns="45720" rtlCol="0" anchor="t">
            <a:spAutoFit/>
          </a:bodyPr>
          <a:lstStyle/>
          <a:p>
            <a:pPr algn="ctr"/>
            <a:r>
              <a:rPr lang="en-US" sz="2800">
                <a:solidFill>
                  <a:srgbClr val="216564"/>
                </a:solidFill>
                <a:latin typeface="Montserrat ExtraBold"/>
              </a:rPr>
              <a:t>Market Returns During Recessions</a:t>
            </a:r>
            <a:endParaRPr lang="en-US"/>
          </a:p>
        </p:txBody>
      </p:sp>
      <p:pic>
        <p:nvPicPr>
          <p:cNvPr id="4" name="Picture 3" descr="A black and white image of a basketball&#10;&#10;Description automatically generated">
            <a:extLst>
              <a:ext uri="{FF2B5EF4-FFF2-40B4-BE49-F238E27FC236}">
                <a16:creationId xmlns:a16="http://schemas.microsoft.com/office/drawing/2014/main" id="{4266063F-A819-24C1-FE32-C0619310419B}"/>
              </a:ext>
            </a:extLst>
          </p:cNvPr>
          <p:cNvPicPr>
            <a:picLocks noChangeAspect="1"/>
          </p:cNvPicPr>
          <p:nvPr/>
        </p:nvPicPr>
        <p:blipFill rotWithShape="1">
          <a:blip r:embed="rId3"/>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5AE24492-B659-846D-2389-04A4E4AB4DCC}"/>
              </a:ext>
            </a:extLst>
          </p:cNvPr>
          <p:cNvPicPr>
            <a:picLocks noChangeAspect="1"/>
          </p:cNvPicPr>
          <p:nvPr/>
        </p:nvPicPr>
        <p:blipFill>
          <a:blip r:embed="rId4"/>
          <a:srcRect/>
          <a:stretch/>
        </p:blipFill>
        <p:spPr>
          <a:xfrm>
            <a:off x="8969353" y="93583"/>
            <a:ext cx="2739487" cy="565693"/>
          </a:xfrm>
          <a:prstGeom prst="rect">
            <a:avLst/>
          </a:prstGeom>
        </p:spPr>
      </p:pic>
      <p:sp>
        <p:nvSpPr>
          <p:cNvPr id="9" name="Google Shape;62;p1">
            <a:extLst>
              <a:ext uri="{FF2B5EF4-FFF2-40B4-BE49-F238E27FC236}">
                <a16:creationId xmlns:a16="http://schemas.microsoft.com/office/drawing/2014/main" id="{6F5968E7-BBF5-FEB3-714F-2BE7E0322A94}"/>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sp>
        <p:nvSpPr>
          <p:cNvPr id="6" name="TextBox 5">
            <a:extLst>
              <a:ext uri="{FF2B5EF4-FFF2-40B4-BE49-F238E27FC236}">
                <a16:creationId xmlns:a16="http://schemas.microsoft.com/office/drawing/2014/main" id="{C8905349-D0E8-7728-CB7D-5C7BDAACAC37}"/>
              </a:ext>
            </a:extLst>
          </p:cNvPr>
          <p:cNvSpPr txBox="1"/>
          <p:nvPr/>
        </p:nvSpPr>
        <p:spPr>
          <a:xfrm>
            <a:off x="579321" y="6554335"/>
            <a:ext cx="3098261" cy="215444"/>
          </a:xfrm>
          <a:prstGeom prst="rect">
            <a:avLst/>
          </a:prstGeom>
          <a:noFill/>
        </p:spPr>
        <p:txBody>
          <a:bodyPr wrap="square" lIns="91440" tIns="45720" rIns="91440" bIns="45720" rtlCol="0" anchor="t">
            <a:spAutoFit/>
          </a:bodyPr>
          <a:lstStyle/>
          <a:p>
            <a:pPr algn="ctr">
              <a:buClr>
                <a:srgbClr val="000000"/>
              </a:buClr>
              <a:buSzPts val="5400"/>
            </a:pPr>
            <a:r>
              <a:rPr lang="en-US" sz="800" u="none" strike="noStrike" cap="none">
                <a:solidFill>
                  <a:srgbClr val="216564"/>
                </a:solidFill>
                <a:latin typeface="Calibri"/>
                <a:ea typeface="Comfortaa"/>
                <a:cs typeface="Calibri"/>
                <a:sym typeface="Comfortaa"/>
              </a:rPr>
              <a:t>Source: </a:t>
            </a:r>
            <a:r>
              <a:rPr lang="en-US" sz="800">
                <a:solidFill>
                  <a:srgbClr val="216564"/>
                </a:solidFill>
                <a:latin typeface="Calibri"/>
                <a:ea typeface="Comfortaa"/>
                <a:cs typeface="Calibri"/>
                <a:sym typeface="Comfortaa"/>
              </a:rPr>
              <a:t>Schroders</a:t>
            </a:r>
            <a:endParaRPr lang="en-US" sz="8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pic>
        <p:nvPicPr>
          <p:cNvPr id="5" name="Picture 4" descr="A graph of a graph showing the average s and p returns&#10;&#10;Description automatically generated">
            <a:extLst>
              <a:ext uri="{FF2B5EF4-FFF2-40B4-BE49-F238E27FC236}">
                <a16:creationId xmlns:a16="http://schemas.microsoft.com/office/drawing/2014/main" id="{B4F76CC4-41F0-4511-3CA2-9FD9B8141E46}"/>
              </a:ext>
            </a:extLst>
          </p:cNvPr>
          <p:cNvPicPr>
            <a:picLocks noChangeAspect="1"/>
          </p:cNvPicPr>
          <p:nvPr/>
        </p:nvPicPr>
        <p:blipFill>
          <a:blip r:embed="rId5"/>
          <a:stretch>
            <a:fillRect/>
          </a:stretch>
        </p:blipFill>
        <p:spPr>
          <a:xfrm>
            <a:off x="2392336" y="1375794"/>
            <a:ext cx="7406308" cy="4683234"/>
          </a:xfrm>
          <a:prstGeom prst="rect">
            <a:avLst/>
          </a:prstGeom>
        </p:spPr>
      </p:pic>
    </p:spTree>
    <p:extLst>
      <p:ext uri="{BB962C8B-B14F-4D97-AF65-F5344CB8AC3E}">
        <p14:creationId xmlns:p14="http://schemas.microsoft.com/office/powerpoint/2010/main" val="3058527665"/>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0CDBA87-6D7D-404F-A2C5-06D70620D3EC}"/>
              </a:ext>
            </a:extLst>
          </p:cNvPr>
          <p:cNvSpPr/>
          <p:nvPr/>
        </p:nvSpPr>
        <p:spPr>
          <a:xfrm>
            <a:off x="0" y="0"/>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5B6FE27B-39D4-449F-B77D-BA563D3B53CE}"/>
              </a:ext>
            </a:extLst>
          </p:cNvPr>
          <p:cNvSpPr txBox="1"/>
          <p:nvPr/>
        </p:nvSpPr>
        <p:spPr>
          <a:xfrm>
            <a:off x="2448546" y="3168098"/>
            <a:ext cx="7296295" cy="523220"/>
          </a:xfrm>
          <a:prstGeom prst="rect">
            <a:avLst/>
          </a:prstGeom>
          <a:noFill/>
        </p:spPr>
        <p:txBody>
          <a:bodyPr wrap="square" lIns="91440" tIns="45720" rIns="91440" bIns="45720" rtlCol="0" anchor="t">
            <a:spAutoFit/>
          </a:bodyPr>
          <a:lstStyle/>
          <a:p>
            <a:pPr algn="ctr"/>
            <a:r>
              <a:rPr lang="en-US" sz="2800">
                <a:solidFill>
                  <a:srgbClr val="216564"/>
                </a:solidFill>
                <a:latin typeface="Montserrat ExtraBold"/>
              </a:rPr>
              <a:t>Elections vs Markets</a:t>
            </a:r>
            <a:endParaRPr lang="en-US"/>
          </a:p>
        </p:txBody>
      </p:sp>
      <p:pic>
        <p:nvPicPr>
          <p:cNvPr id="6" name="Picture 5">
            <a:extLst>
              <a:ext uri="{FF2B5EF4-FFF2-40B4-BE49-F238E27FC236}">
                <a16:creationId xmlns:a16="http://schemas.microsoft.com/office/drawing/2014/main" id="{63743E33-AC57-BA05-FA64-5809C38C1E2D}"/>
              </a:ext>
            </a:extLst>
          </p:cNvPr>
          <p:cNvPicPr>
            <a:picLocks noChangeAspect="1"/>
          </p:cNvPicPr>
          <p:nvPr/>
        </p:nvPicPr>
        <p:blipFill>
          <a:blip r:embed="rId2"/>
          <a:srcRect/>
          <a:stretch/>
        </p:blipFill>
        <p:spPr>
          <a:xfrm>
            <a:off x="8969353" y="93583"/>
            <a:ext cx="2739487" cy="565693"/>
          </a:xfrm>
          <a:prstGeom prst="rect">
            <a:avLst/>
          </a:prstGeom>
        </p:spPr>
      </p:pic>
      <p:pic>
        <p:nvPicPr>
          <p:cNvPr id="9" name="Picture 8" descr="A black and white image of a basketball&#10;&#10;Description automatically generated">
            <a:extLst>
              <a:ext uri="{FF2B5EF4-FFF2-40B4-BE49-F238E27FC236}">
                <a16:creationId xmlns:a16="http://schemas.microsoft.com/office/drawing/2014/main" id="{368C1AF7-1980-F8CC-0229-CEA6064FD77C}"/>
              </a:ext>
            </a:extLst>
          </p:cNvPr>
          <p:cNvPicPr>
            <a:picLocks noChangeAspect="1"/>
          </p:cNvPicPr>
          <p:nvPr/>
        </p:nvPicPr>
        <p:blipFill rotWithShape="1">
          <a:blip r:embed="rId3"/>
          <a:srcRect r="2580" b="2405"/>
          <a:stretch/>
        </p:blipFill>
        <p:spPr>
          <a:xfrm>
            <a:off x="7017171" y="960480"/>
            <a:ext cx="5174829" cy="5891530"/>
          </a:xfrm>
          <a:prstGeom prst="rect">
            <a:avLst/>
          </a:prstGeom>
        </p:spPr>
      </p:pic>
      <p:sp>
        <p:nvSpPr>
          <p:cNvPr id="10" name="Google Shape;62;p1">
            <a:extLst>
              <a:ext uri="{FF2B5EF4-FFF2-40B4-BE49-F238E27FC236}">
                <a16:creationId xmlns:a16="http://schemas.microsoft.com/office/drawing/2014/main" id="{1A8614C4-0ADA-239F-DDFB-92E21D8AB246}"/>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sp>
        <p:nvSpPr>
          <p:cNvPr id="2" name="TextBox 1">
            <a:extLst>
              <a:ext uri="{FF2B5EF4-FFF2-40B4-BE49-F238E27FC236}">
                <a16:creationId xmlns:a16="http://schemas.microsoft.com/office/drawing/2014/main" id="{01C495FD-89C0-6C77-E8DE-1A2B3CB118A6}"/>
              </a:ext>
            </a:extLst>
          </p:cNvPr>
          <p:cNvSpPr txBox="1"/>
          <p:nvPr/>
        </p:nvSpPr>
        <p:spPr>
          <a:xfrm>
            <a:off x="579321" y="6554335"/>
            <a:ext cx="3098261" cy="215444"/>
          </a:xfrm>
          <a:prstGeom prst="rect">
            <a:avLst/>
          </a:prstGeom>
          <a:noFill/>
        </p:spPr>
        <p:txBody>
          <a:bodyPr wrap="square" rtlCol="0">
            <a:spAutoFit/>
          </a:bodyPr>
          <a:lstStyle/>
          <a:p>
            <a:pPr marL="0" marR="0" lvl="0" indent="0" algn="ctr" rtl="0">
              <a:lnSpc>
                <a:spcPct val="100000"/>
              </a:lnSpc>
              <a:spcBef>
                <a:spcPts val="0"/>
              </a:spcBef>
              <a:spcAft>
                <a:spcPts val="0"/>
              </a:spcAft>
              <a:buClr>
                <a:srgbClr val="000000"/>
              </a:buClr>
              <a:buSzPts val="5400"/>
              <a:buFont typeface="Arial"/>
              <a:buNone/>
            </a:pPr>
            <a:r>
              <a:rPr lang="en-US" sz="800" u="none" strike="noStrike" cap="none">
                <a:solidFill>
                  <a:srgbClr val="216564"/>
                </a:solidFill>
                <a:latin typeface="Calibri" panose="020F0502020204030204" pitchFamily="34" charset="0"/>
                <a:ea typeface="Comfortaa"/>
                <a:cs typeface="Calibri" panose="020F0502020204030204" pitchFamily="34" charset="0"/>
                <a:sym typeface="Comfortaa"/>
              </a:rPr>
              <a:t>Source: LPL Financial</a:t>
            </a:r>
          </a:p>
        </p:txBody>
      </p:sp>
    </p:spTree>
    <p:extLst>
      <p:ext uri="{BB962C8B-B14F-4D97-AF65-F5344CB8AC3E}">
        <p14:creationId xmlns:p14="http://schemas.microsoft.com/office/powerpoint/2010/main" val="890405490"/>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80C9E0-D546-B666-235B-548D217D0D15}"/>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9683CA24-FFC2-8F2A-D7B3-8477AA1728CF}"/>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093DB578-FA0D-B85F-FD12-E94AE78CB9A4}"/>
              </a:ext>
            </a:extLst>
          </p:cNvPr>
          <p:cNvSpPr txBox="1"/>
          <p:nvPr/>
        </p:nvSpPr>
        <p:spPr>
          <a:xfrm>
            <a:off x="1790944" y="540523"/>
            <a:ext cx="8610111" cy="954107"/>
          </a:xfrm>
          <a:prstGeom prst="rect">
            <a:avLst/>
          </a:prstGeom>
          <a:noFill/>
        </p:spPr>
        <p:txBody>
          <a:bodyPr wrap="square" lIns="91440" tIns="45720" rIns="91440" bIns="45720" rtlCol="0" anchor="t">
            <a:spAutoFit/>
          </a:bodyPr>
          <a:lstStyle/>
          <a:p>
            <a:pPr algn="ctr"/>
            <a:r>
              <a:rPr lang="en-US" sz="2800">
                <a:solidFill>
                  <a:srgbClr val="216564"/>
                </a:solidFill>
                <a:latin typeface="Montserrat ExtraBold"/>
              </a:rPr>
              <a:t>The Market Performs Better in Democratic AND Republican Administrations</a:t>
            </a:r>
            <a:endParaRPr lang="en-US"/>
          </a:p>
        </p:txBody>
      </p:sp>
      <p:pic>
        <p:nvPicPr>
          <p:cNvPr id="4" name="Picture 3" descr="A black and white image of a basketball&#10;&#10;Description automatically generated">
            <a:extLst>
              <a:ext uri="{FF2B5EF4-FFF2-40B4-BE49-F238E27FC236}">
                <a16:creationId xmlns:a16="http://schemas.microsoft.com/office/drawing/2014/main" id="{DFA1A006-0BBE-AEA1-09B5-AA45AAA371C3}"/>
              </a:ext>
            </a:extLst>
          </p:cNvPr>
          <p:cNvPicPr>
            <a:picLocks noChangeAspect="1"/>
          </p:cNvPicPr>
          <p:nvPr/>
        </p:nvPicPr>
        <p:blipFill rotWithShape="1">
          <a:blip r:embed="rId3"/>
          <a:srcRect r="2580" b="2405"/>
          <a:stretch/>
        </p:blipFill>
        <p:spPr>
          <a:xfrm>
            <a:off x="7017171" y="966470"/>
            <a:ext cx="5174829" cy="5891530"/>
          </a:xfrm>
          <a:prstGeom prst="rect">
            <a:avLst/>
          </a:prstGeom>
        </p:spPr>
      </p:pic>
      <p:pic>
        <p:nvPicPr>
          <p:cNvPr id="8" name="Picture 7">
            <a:extLst>
              <a:ext uri="{FF2B5EF4-FFF2-40B4-BE49-F238E27FC236}">
                <a16:creationId xmlns:a16="http://schemas.microsoft.com/office/drawing/2014/main" id="{17750257-AEDA-2901-2CE9-78CA9DC1D538}"/>
              </a:ext>
            </a:extLst>
          </p:cNvPr>
          <p:cNvPicPr>
            <a:picLocks noChangeAspect="1"/>
          </p:cNvPicPr>
          <p:nvPr/>
        </p:nvPicPr>
        <p:blipFill>
          <a:blip r:embed="rId4"/>
          <a:srcRect/>
          <a:stretch/>
        </p:blipFill>
        <p:spPr>
          <a:xfrm>
            <a:off x="8969353" y="93583"/>
            <a:ext cx="2739487" cy="565693"/>
          </a:xfrm>
          <a:prstGeom prst="rect">
            <a:avLst/>
          </a:prstGeom>
        </p:spPr>
      </p:pic>
      <p:sp>
        <p:nvSpPr>
          <p:cNvPr id="9" name="Google Shape;62;p1">
            <a:extLst>
              <a:ext uri="{FF2B5EF4-FFF2-40B4-BE49-F238E27FC236}">
                <a16:creationId xmlns:a16="http://schemas.microsoft.com/office/drawing/2014/main" id="{0AB0E1E2-1123-32C0-8630-FA931C7C4ECE}"/>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sp>
        <p:nvSpPr>
          <p:cNvPr id="6" name="TextBox 5">
            <a:extLst>
              <a:ext uri="{FF2B5EF4-FFF2-40B4-BE49-F238E27FC236}">
                <a16:creationId xmlns:a16="http://schemas.microsoft.com/office/drawing/2014/main" id="{2FE3BB42-AA09-C18E-416D-4FCF67815EA2}"/>
              </a:ext>
            </a:extLst>
          </p:cNvPr>
          <p:cNvSpPr txBox="1"/>
          <p:nvPr/>
        </p:nvSpPr>
        <p:spPr>
          <a:xfrm>
            <a:off x="993783" y="6554335"/>
            <a:ext cx="3098261" cy="215444"/>
          </a:xfrm>
          <a:prstGeom prst="rect">
            <a:avLst/>
          </a:prstGeom>
          <a:noFill/>
        </p:spPr>
        <p:txBody>
          <a:bodyPr wrap="square" rtlCol="0">
            <a:spAutoFit/>
          </a:bodyPr>
          <a:lstStyle/>
          <a:p>
            <a:pPr marL="0" marR="0" lvl="0" indent="0" algn="ctr" rtl="0">
              <a:lnSpc>
                <a:spcPct val="100000"/>
              </a:lnSpc>
              <a:spcBef>
                <a:spcPts val="0"/>
              </a:spcBef>
              <a:spcAft>
                <a:spcPts val="0"/>
              </a:spcAft>
              <a:buClr>
                <a:srgbClr val="000000"/>
              </a:buClr>
              <a:buSzPts val="5400"/>
              <a:buFont typeface="Arial"/>
              <a:buNone/>
            </a:pPr>
            <a:r>
              <a:rPr lang="en-US" sz="800" u="none" strike="noStrike" cap="none" dirty="0">
                <a:solidFill>
                  <a:srgbClr val="216564"/>
                </a:solidFill>
                <a:latin typeface="Calibri" panose="020F0502020204030204" pitchFamily="34" charset="0"/>
                <a:ea typeface="Comfortaa"/>
                <a:cs typeface="Calibri" panose="020F0502020204030204" pitchFamily="34" charset="0"/>
                <a:sym typeface="Comfortaa"/>
              </a:rPr>
              <a:t>Source: FactSet, S&amp;P, Exhibit A, Data through 7/16/25</a:t>
            </a:r>
          </a:p>
        </p:txBody>
      </p:sp>
      <p:pic>
        <p:nvPicPr>
          <p:cNvPr id="5" name="Picture 4">
            <a:extLst>
              <a:ext uri="{FF2B5EF4-FFF2-40B4-BE49-F238E27FC236}">
                <a16:creationId xmlns:a16="http://schemas.microsoft.com/office/drawing/2014/main" id="{B2576952-4DCD-8A07-7AF2-59BC7E52CBD8}"/>
              </a:ext>
            </a:extLst>
          </p:cNvPr>
          <p:cNvPicPr>
            <a:picLocks noChangeAspect="1"/>
          </p:cNvPicPr>
          <p:nvPr/>
        </p:nvPicPr>
        <p:blipFill>
          <a:blip r:embed="rId5"/>
          <a:stretch>
            <a:fillRect/>
          </a:stretch>
        </p:blipFill>
        <p:spPr>
          <a:xfrm>
            <a:off x="1757330" y="1704800"/>
            <a:ext cx="8677338" cy="4414870"/>
          </a:xfrm>
          <a:prstGeom prst="rect">
            <a:avLst/>
          </a:prstGeom>
        </p:spPr>
      </p:pic>
    </p:spTree>
    <p:extLst>
      <p:ext uri="{BB962C8B-B14F-4D97-AF65-F5344CB8AC3E}">
        <p14:creationId xmlns:p14="http://schemas.microsoft.com/office/powerpoint/2010/main" val="3762585569"/>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CDD1A2-0035-35DF-3640-F8BD4B586769}"/>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1D77D0E0-6E64-16B3-CBA9-851DC27CE1D3}"/>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6BAC0ECB-DE4F-0310-57C9-68453671BF89}"/>
              </a:ext>
            </a:extLst>
          </p:cNvPr>
          <p:cNvSpPr txBox="1"/>
          <p:nvPr/>
        </p:nvSpPr>
        <p:spPr>
          <a:xfrm>
            <a:off x="2407642" y="544396"/>
            <a:ext cx="7376716" cy="523220"/>
          </a:xfrm>
          <a:prstGeom prst="rect">
            <a:avLst/>
          </a:prstGeom>
          <a:noFill/>
        </p:spPr>
        <p:txBody>
          <a:bodyPr wrap="square" lIns="91440" tIns="45720" rIns="91440" bIns="45720" rtlCol="0" anchor="t">
            <a:spAutoFit/>
          </a:bodyPr>
          <a:lstStyle/>
          <a:p>
            <a:pPr algn="ctr"/>
            <a:r>
              <a:rPr lang="en-US" sz="2800">
                <a:solidFill>
                  <a:srgbClr val="216564"/>
                </a:solidFill>
                <a:latin typeface="Montserrat ExtraBold"/>
              </a:rPr>
              <a:t>Presidential Party vs US Stocks</a:t>
            </a:r>
            <a:endParaRPr lang="en-US"/>
          </a:p>
        </p:txBody>
      </p:sp>
      <p:pic>
        <p:nvPicPr>
          <p:cNvPr id="4" name="Picture 3" descr="A black and white image of a basketball&#10;&#10;Description automatically generated">
            <a:extLst>
              <a:ext uri="{FF2B5EF4-FFF2-40B4-BE49-F238E27FC236}">
                <a16:creationId xmlns:a16="http://schemas.microsoft.com/office/drawing/2014/main" id="{41044025-435C-4AAA-87D7-6EB5B73530FB}"/>
              </a:ext>
            </a:extLst>
          </p:cNvPr>
          <p:cNvPicPr>
            <a:picLocks noChangeAspect="1"/>
          </p:cNvPicPr>
          <p:nvPr/>
        </p:nvPicPr>
        <p:blipFill rotWithShape="1">
          <a:blip r:embed="rId3"/>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7900A187-EFAC-89B3-536B-4902311239EE}"/>
              </a:ext>
            </a:extLst>
          </p:cNvPr>
          <p:cNvPicPr>
            <a:picLocks noChangeAspect="1"/>
          </p:cNvPicPr>
          <p:nvPr/>
        </p:nvPicPr>
        <p:blipFill>
          <a:blip r:embed="rId4"/>
          <a:srcRect/>
          <a:stretch/>
        </p:blipFill>
        <p:spPr>
          <a:xfrm>
            <a:off x="8969353" y="93583"/>
            <a:ext cx="2739487" cy="565693"/>
          </a:xfrm>
          <a:prstGeom prst="rect">
            <a:avLst/>
          </a:prstGeom>
        </p:spPr>
      </p:pic>
      <p:sp>
        <p:nvSpPr>
          <p:cNvPr id="9" name="Google Shape;62;p1">
            <a:extLst>
              <a:ext uri="{FF2B5EF4-FFF2-40B4-BE49-F238E27FC236}">
                <a16:creationId xmlns:a16="http://schemas.microsoft.com/office/drawing/2014/main" id="{D8B6A9CD-288F-4DA4-D703-291D076216B6}"/>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sp>
        <p:nvSpPr>
          <p:cNvPr id="6" name="TextBox 5">
            <a:extLst>
              <a:ext uri="{FF2B5EF4-FFF2-40B4-BE49-F238E27FC236}">
                <a16:creationId xmlns:a16="http://schemas.microsoft.com/office/drawing/2014/main" id="{FB2E88D4-B48E-C751-D7F3-55ECC8A1E009}"/>
              </a:ext>
            </a:extLst>
          </p:cNvPr>
          <p:cNvSpPr txBox="1"/>
          <p:nvPr/>
        </p:nvSpPr>
        <p:spPr>
          <a:xfrm>
            <a:off x="969643" y="6554335"/>
            <a:ext cx="3098261" cy="215444"/>
          </a:xfrm>
          <a:prstGeom prst="rect">
            <a:avLst/>
          </a:prstGeom>
          <a:noFill/>
        </p:spPr>
        <p:txBody>
          <a:bodyPr wrap="square" rtlCol="0">
            <a:spAutoFit/>
          </a:bodyPr>
          <a:lstStyle/>
          <a:p>
            <a:pPr marL="0" marR="0" lvl="0" indent="0" algn="ctr" rtl="0">
              <a:lnSpc>
                <a:spcPct val="100000"/>
              </a:lnSpc>
              <a:spcBef>
                <a:spcPts val="0"/>
              </a:spcBef>
              <a:spcAft>
                <a:spcPts val="0"/>
              </a:spcAft>
              <a:buClr>
                <a:srgbClr val="000000"/>
              </a:buClr>
              <a:buSzPts val="5400"/>
              <a:buFont typeface="Arial"/>
              <a:buNone/>
            </a:pPr>
            <a:r>
              <a:rPr lang="en-US" sz="800" u="none" strike="noStrike" cap="none" dirty="0">
                <a:solidFill>
                  <a:srgbClr val="216564"/>
                </a:solidFill>
                <a:latin typeface="Calibri" panose="020F0502020204030204" pitchFamily="34" charset="0"/>
                <a:ea typeface="Comfortaa"/>
                <a:cs typeface="Calibri" panose="020F0502020204030204" pitchFamily="34" charset="0"/>
                <a:sym typeface="Comfortaa"/>
              </a:rPr>
              <a:t>Source: FactSet, S&amp;P, Exhibit A, data through </a:t>
            </a:r>
            <a:r>
              <a:rPr lang="en-US" sz="800" dirty="0">
                <a:solidFill>
                  <a:srgbClr val="216564"/>
                </a:solidFill>
                <a:latin typeface="Calibri" panose="020F0502020204030204" pitchFamily="34" charset="0"/>
                <a:ea typeface="Comfortaa"/>
                <a:cs typeface="Calibri" panose="020F0502020204030204" pitchFamily="34" charset="0"/>
                <a:sym typeface="Comfortaa"/>
              </a:rPr>
              <a:t>7/16/25</a:t>
            </a:r>
            <a:endParaRPr lang="en-US" sz="8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pic>
        <p:nvPicPr>
          <p:cNvPr id="3" name="Picture 2">
            <a:extLst>
              <a:ext uri="{FF2B5EF4-FFF2-40B4-BE49-F238E27FC236}">
                <a16:creationId xmlns:a16="http://schemas.microsoft.com/office/drawing/2014/main" id="{DA439195-2D69-2921-2529-E37E58B68810}"/>
              </a:ext>
            </a:extLst>
          </p:cNvPr>
          <p:cNvPicPr>
            <a:picLocks noChangeAspect="1"/>
          </p:cNvPicPr>
          <p:nvPr/>
        </p:nvPicPr>
        <p:blipFill>
          <a:blip r:embed="rId5"/>
          <a:stretch>
            <a:fillRect/>
          </a:stretch>
        </p:blipFill>
        <p:spPr>
          <a:xfrm>
            <a:off x="1669224" y="1340628"/>
            <a:ext cx="8853552" cy="4176743"/>
          </a:xfrm>
          <a:prstGeom prst="rect">
            <a:avLst/>
          </a:prstGeom>
        </p:spPr>
      </p:pic>
    </p:spTree>
    <p:extLst>
      <p:ext uri="{BB962C8B-B14F-4D97-AF65-F5344CB8AC3E}">
        <p14:creationId xmlns:p14="http://schemas.microsoft.com/office/powerpoint/2010/main" val="2848636761"/>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06A6C4C-FF86-42DF-95D2-FF99863F1096}"/>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CD7AC14D-E344-4707-9FB8-60E7FF7603BF}"/>
              </a:ext>
            </a:extLst>
          </p:cNvPr>
          <p:cNvSpPr txBox="1"/>
          <p:nvPr/>
        </p:nvSpPr>
        <p:spPr>
          <a:xfrm>
            <a:off x="2407642" y="544396"/>
            <a:ext cx="7376716" cy="954107"/>
          </a:xfrm>
          <a:prstGeom prst="rect">
            <a:avLst/>
          </a:prstGeom>
          <a:noFill/>
        </p:spPr>
        <p:txBody>
          <a:bodyPr wrap="square" lIns="91440" tIns="45720" rIns="91440" bIns="45720" rtlCol="0" anchor="t">
            <a:spAutoFit/>
          </a:bodyPr>
          <a:lstStyle/>
          <a:p>
            <a:pPr algn="ctr"/>
            <a:r>
              <a:rPr lang="en-US" sz="2800">
                <a:solidFill>
                  <a:srgbClr val="216564"/>
                </a:solidFill>
                <a:latin typeface="Montserrat ExtraBold"/>
              </a:rPr>
              <a:t>Election Cycles &amp; Government Composition</a:t>
            </a:r>
            <a:endParaRPr lang="en-US"/>
          </a:p>
        </p:txBody>
      </p:sp>
      <p:pic>
        <p:nvPicPr>
          <p:cNvPr id="4" name="Picture 3" descr="A black and white image of a basketball&#10;&#10;Description automatically generated">
            <a:extLst>
              <a:ext uri="{FF2B5EF4-FFF2-40B4-BE49-F238E27FC236}">
                <a16:creationId xmlns:a16="http://schemas.microsoft.com/office/drawing/2014/main" id="{4266063F-A819-24C1-FE32-C0619310419B}"/>
              </a:ext>
            </a:extLst>
          </p:cNvPr>
          <p:cNvPicPr>
            <a:picLocks noChangeAspect="1"/>
          </p:cNvPicPr>
          <p:nvPr/>
        </p:nvPicPr>
        <p:blipFill rotWithShape="1">
          <a:blip r:embed="rId3"/>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5AE24492-B659-846D-2389-04A4E4AB4DCC}"/>
              </a:ext>
            </a:extLst>
          </p:cNvPr>
          <p:cNvPicPr>
            <a:picLocks noChangeAspect="1"/>
          </p:cNvPicPr>
          <p:nvPr/>
        </p:nvPicPr>
        <p:blipFill>
          <a:blip r:embed="rId4"/>
          <a:srcRect/>
          <a:stretch/>
        </p:blipFill>
        <p:spPr>
          <a:xfrm>
            <a:off x="8969353" y="93583"/>
            <a:ext cx="2739487" cy="565693"/>
          </a:xfrm>
          <a:prstGeom prst="rect">
            <a:avLst/>
          </a:prstGeom>
        </p:spPr>
      </p:pic>
      <p:sp>
        <p:nvSpPr>
          <p:cNvPr id="9" name="Google Shape;62;p1">
            <a:extLst>
              <a:ext uri="{FF2B5EF4-FFF2-40B4-BE49-F238E27FC236}">
                <a16:creationId xmlns:a16="http://schemas.microsoft.com/office/drawing/2014/main" id="{6F5968E7-BBF5-FEB3-714F-2BE7E0322A94}"/>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sp>
        <p:nvSpPr>
          <p:cNvPr id="6" name="TextBox 5">
            <a:extLst>
              <a:ext uri="{FF2B5EF4-FFF2-40B4-BE49-F238E27FC236}">
                <a16:creationId xmlns:a16="http://schemas.microsoft.com/office/drawing/2014/main" id="{C8905349-D0E8-7728-CB7D-5C7BDAACAC37}"/>
              </a:ext>
            </a:extLst>
          </p:cNvPr>
          <p:cNvSpPr txBox="1"/>
          <p:nvPr/>
        </p:nvSpPr>
        <p:spPr>
          <a:xfrm>
            <a:off x="1072136" y="6554335"/>
            <a:ext cx="3098261" cy="215444"/>
          </a:xfrm>
          <a:prstGeom prst="rect">
            <a:avLst/>
          </a:prstGeom>
          <a:noFill/>
        </p:spPr>
        <p:txBody>
          <a:bodyPr wrap="square" lIns="91440" tIns="45720" rIns="91440" bIns="45720" rtlCol="0" anchor="t">
            <a:spAutoFit/>
          </a:bodyPr>
          <a:lstStyle/>
          <a:p>
            <a:pPr algn="ctr">
              <a:buClr>
                <a:srgbClr val="000000"/>
              </a:buClr>
              <a:buSzPts val="5400"/>
            </a:pPr>
            <a:r>
              <a:rPr lang="en-US" sz="800" u="none" strike="noStrike" cap="none">
                <a:solidFill>
                  <a:srgbClr val="216564"/>
                </a:solidFill>
                <a:latin typeface="Calibri"/>
                <a:ea typeface="Comfortaa"/>
                <a:cs typeface="Calibri"/>
                <a:sym typeface="Comfortaa"/>
              </a:rPr>
              <a:t>Source: RBC</a:t>
            </a:r>
            <a:endParaRPr lang="en-US" sz="800" u="none" strike="noStrike" cap="none">
              <a:solidFill>
                <a:srgbClr val="216564"/>
              </a:solidFill>
              <a:latin typeface="Calibri" panose="020F0502020204030204" pitchFamily="34" charset="0"/>
              <a:ea typeface="Comfortaa"/>
              <a:cs typeface="Calibri" panose="020F0502020204030204" pitchFamily="34" charset="0"/>
            </a:endParaRPr>
          </a:p>
        </p:txBody>
      </p:sp>
      <p:pic>
        <p:nvPicPr>
          <p:cNvPr id="3" name="Picture 2" descr="A graph of different colored columns&#10;&#10;Description automatically generated">
            <a:extLst>
              <a:ext uri="{FF2B5EF4-FFF2-40B4-BE49-F238E27FC236}">
                <a16:creationId xmlns:a16="http://schemas.microsoft.com/office/drawing/2014/main" id="{DDF90BEB-BCE9-A683-02BE-1B96329C6512}"/>
              </a:ext>
            </a:extLst>
          </p:cNvPr>
          <p:cNvPicPr>
            <a:picLocks noChangeAspect="1"/>
          </p:cNvPicPr>
          <p:nvPr/>
        </p:nvPicPr>
        <p:blipFill>
          <a:blip r:embed="rId5"/>
          <a:stretch>
            <a:fillRect/>
          </a:stretch>
        </p:blipFill>
        <p:spPr>
          <a:xfrm>
            <a:off x="6322924" y="2243184"/>
            <a:ext cx="5385916" cy="3293711"/>
          </a:xfrm>
          <a:prstGeom prst="rect">
            <a:avLst/>
          </a:prstGeom>
        </p:spPr>
      </p:pic>
      <p:sp>
        <p:nvSpPr>
          <p:cNvPr id="7" name="TextBox 6">
            <a:extLst>
              <a:ext uri="{FF2B5EF4-FFF2-40B4-BE49-F238E27FC236}">
                <a16:creationId xmlns:a16="http://schemas.microsoft.com/office/drawing/2014/main" id="{5B218150-FF6E-4A5D-7C94-15533F209071}"/>
              </a:ext>
            </a:extLst>
          </p:cNvPr>
          <p:cNvSpPr txBox="1"/>
          <p:nvPr/>
        </p:nvSpPr>
        <p:spPr>
          <a:xfrm>
            <a:off x="6299200" y="1761159"/>
            <a:ext cx="534458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cs typeface="Calibri"/>
              </a:rPr>
              <a:t>Average Annual S&amp;P 500 Returns by Government Makeup (Since 1932)</a:t>
            </a:r>
          </a:p>
        </p:txBody>
      </p:sp>
      <p:sp>
        <p:nvSpPr>
          <p:cNvPr id="10" name="TextBox 9">
            <a:extLst>
              <a:ext uri="{FF2B5EF4-FFF2-40B4-BE49-F238E27FC236}">
                <a16:creationId xmlns:a16="http://schemas.microsoft.com/office/drawing/2014/main" id="{94BBC8EB-1B04-B8D2-5FAA-BAE29807D59A}"/>
              </a:ext>
            </a:extLst>
          </p:cNvPr>
          <p:cNvSpPr txBox="1"/>
          <p:nvPr/>
        </p:nvSpPr>
        <p:spPr>
          <a:xfrm>
            <a:off x="910167" y="1761159"/>
            <a:ext cx="440055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cs typeface="Calibri"/>
              </a:rPr>
              <a:t>S&amp;P 500 Performance During Election Cycles (Since 1932)</a:t>
            </a:r>
            <a:endParaRPr lang="en-US"/>
          </a:p>
        </p:txBody>
      </p:sp>
      <p:pic>
        <p:nvPicPr>
          <p:cNvPr id="11" name="Picture 10" descr="A graph of blue rectangular bars with white text&#10;&#10;Description automatically generated">
            <a:extLst>
              <a:ext uri="{FF2B5EF4-FFF2-40B4-BE49-F238E27FC236}">
                <a16:creationId xmlns:a16="http://schemas.microsoft.com/office/drawing/2014/main" id="{2506635C-FAE4-F56F-B770-DF3E6EEA118C}"/>
              </a:ext>
            </a:extLst>
          </p:cNvPr>
          <p:cNvPicPr>
            <a:picLocks noChangeAspect="1"/>
          </p:cNvPicPr>
          <p:nvPr/>
        </p:nvPicPr>
        <p:blipFill>
          <a:blip r:embed="rId6"/>
          <a:stretch>
            <a:fillRect/>
          </a:stretch>
        </p:blipFill>
        <p:spPr>
          <a:xfrm>
            <a:off x="440267" y="2244667"/>
            <a:ext cx="5346700" cy="3109865"/>
          </a:xfrm>
          <a:prstGeom prst="rect">
            <a:avLst/>
          </a:prstGeom>
        </p:spPr>
      </p:pic>
    </p:spTree>
    <p:extLst>
      <p:ext uri="{BB962C8B-B14F-4D97-AF65-F5344CB8AC3E}">
        <p14:creationId xmlns:p14="http://schemas.microsoft.com/office/powerpoint/2010/main" val="3297099273"/>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0CDBA87-6D7D-404F-A2C5-06D70620D3EC}"/>
              </a:ext>
            </a:extLst>
          </p:cNvPr>
          <p:cNvSpPr/>
          <p:nvPr/>
        </p:nvSpPr>
        <p:spPr>
          <a:xfrm>
            <a:off x="0" y="0"/>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5B6FE27B-39D4-449F-B77D-BA563D3B53CE}"/>
              </a:ext>
            </a:extLst>
          </p:cNvPr>
          <p:cNvSpPr txBox="1"/>
          <p:nvPr/>
        </p:nvSpPr>
        <p:spPr>
          <a:xfrm>
            <a:off x="2448546" y="3168098"/>
            <a:ext cx="7296295" cy="523220"/>
          </a:xfrm>
          <a:prstGeom prst="rect">
            <a:avLst/>
          </a:prstGeom>
          <a:noFill/>
        </p:spPr>
        <p:txBody>
          <a:bodyPr wrap="square" lIns="91440" tIns="45720" rIns="91440" bIns="45720" rtlCol="0" anchor="t">
            <a:spAutoFit/>
          </a:bodyPr>
          <a:lstStyle/>
          <a:p>
            <a:pPr algn="ctr"/>
            <a:r>
              <a:rPr lang="en-US" sz="2800">
                <a:solidFill>
                  <a:srgbClr val="216564"/>
                </a:solidFill>
                <a:latin typeface="Montserrat ExtraBold"/>
              </a:rPr>
              <a:t>Corbett Road Risk Models</a:t>
            </a:r>
            <a:endParaRPr lang="en-US">
              <a:cs typeface="Calibri" panose="020F0502020204030204"/>
            </a:endParaRPr>
          </a:p>
        </p:txBody>
      </p:sp>
      <p:pic>
        <p:nvPicPr>
          <p:cNvPr id="6" name="Picture 5">
            <a:extLst>
              <a:ext uri="{FF2B5EF4-FFF2-40B4-BE49-F238E27FC236}">
                <a16:creationId xmlns:a16="http://schemas.microsoft.com/office/drawing/2014/main" id="{63743E33-AC57-BA05-FA64-5809C38C1E2D}"/>
              </a:ext>
            </a:extLst>
          </p:cNvPr>
          <p:cNvPicPr>
            <a:picLocks noChangeAspect="1"/>
          </p:cNvPicPr>
          <p:nvPr/>
        </p:nvPicPr>
        <p:blipFill>
          <a:blip r:embed="rId2"/>
          <a:srcRect/>
          <a:stretch/>
        </p:blipFill>
        <p:spPr>
          <a:xfrm>
            <a:off x="8969353" y="93583"/>
            <a:ext cx="2739487" cy="565693"/>
          </a:xfrm>
          <a:prstGeom prst="rect">
            <a:avLst/>
          </a:prstGeom>
        </p:spPr>
      </p:pic>
      <p:pic>
        <p:nvPicPr>
          <p:cNvPr id="9" name="Picture 8" descr="A black and white image of a basketball&#10;&#10;Description automatically generated">
            <a:extLst>
              <a:ext uri="{FF2B5EF4-FFF2-40B4-BE49-F238E27FC236}">
                <a16:creationId xmlns:a16="http://schemas.microsoft.com/office/drawing/2014/main" id="{368C1AF7-1980-F8CC-0229-CEA6064FD77C}"/>
              </a:ext>
            </a:extLst>
          </p:cNvPr>
          <p:cNvPicPr>
            <a:picLocks noChangeAspect="1"/>
          </p:cNvPicPr>
          <p:nvPr/>
        </p:nvPicPr>
        <p:blipFill rotWithShape="1">
          <a:blip r:embed="rId3"/>
          <a:srcRect r="2580" b="2405"/>
          <a:stretch/>
        </p:blipFill>
        <p:spPr>
          <a:xfrm>
            <a:off x="7017171" y="960480"/>
            <a:ext cx="5174829" cy="5891530"/>
          </a:xfrm>
          <a:prstGeom prst="rect">
            <a:avLst/>
          </a:prstGeom>
        </p:spPr>
      </p:pic>
      <p:sp>
        <p:nvSpPr>
          <p:cNvPr id="10" name="Google Shape;62;p1">
            <a:extLst>
              <a:ext uri="{FF2B5EF4-FFF2-40B4-BE49-F238E27FC236}">
                <a16:creationId xmlns:a16="http://schemas.microsoft.com/office/drawing/2014/main" id="{1A8614C4-0ADA-239F-DDFB-92E21D8AB246}"/>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spTree>
    <p:extLst>
      <p:ext uri="{BB962C8B-B14F-4D97-AF65-F5344CB8AC3E}">
        <p14:creationId xmlns:p14="http://schemas.microsoft.com/office/powerpoint/2010/main" val="3819413400"/>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06A6C4C-FF86-42DF-95D2-FF99863F1096}"/>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CD7AC14D-E344-4707-9FB8-60E7FF7603BF}"/>
              </a:ext>
            </a:extLst>
          </p:cNvPr>
          <p:cNvSpPr txBox="1"/>
          <p:nvPr/>
        </p:nvSpPr>
        <p:spPr>
          <a:xfrm>
            <a:off x="2407642" y="544396"/>
            <a:ext cx="7376716" cy="954107"/>
          </a:xfrm>
          <a:prstGeom prst="rect">
            <a:avLst/>
          </a:prstGeom>
          <a:noFill/>
        </p:spPr>
        <p:txBody>
          <a:bodyPr wrap="square" lIns="91440" tIns="45720" rIns="91440" bIns="45720" rtlCol="0" anchor="t">
            <a:spAutoFit/>
          </a:bodyPr>
          <a:lstStyle/>
          <a:p>
            <a:pPr algn="ctr"/>
            <a:r>
              <a:rPr lang="en-US" sz="2800">
                <a:solidFill>
                  <a:srgbClr val="216564"/>
                </a:solidFill>
                <a:latin typeface="Montserrat ExtraBold"/>
              </a:rPr>
              <a:t>Recessionary vs </a:t>
            </a:r>
            <a:endParaRPr lang="en-US">
              <a:solidFill>
                <a:srgbClr val="000000"/>
              </a:solidFill>
              <a:latin typeface="Calibri" panose="020F0502020204030204"/>
              <a:cs typeface="Calibri" panose="020F0502020204030204"/>
            </a:endParaRPr>
          </a:p>
          <a:p>
            <a:pPr algn="ctr"/>
            <a:r>
              <a:rPr lang="en-US" sz="2800">
                <a:solidFill>
                  <a:srgbClr val="216564"/>
                </a:solidFill>
                <a:latin typeface="Montserrat ExtraBold"/>
              </a:rPr>
              <a:t>Non-Recessionary Bear Markets</a:t>
            </a:r>
            <a:endParaRPr lang="en-US">
              <a:cs typeface="Calibri"/>
            </a:endParaRPr>
          </a:p>
        </p:txBody>
      </p:sp>
      <p:pic>
        <p:nvPicPr>
          <p:cNvPr id="4" name="Picture 3" descr="A black and white image of a basketball&#10;&#10;Description automatically generated">
            <a:extLst>
              <a:ext uri="{FF2B5EF4-FFF2-40B4-BE49-F238E27FC236}">
                <a16:creationId xmlns:a16="http://schemas.microsoft.com/office/drawing/2014/main" id="{4266063F-A819-24C1-FE32-C0619310419B}"/>
              </a:ext>
            </a:extLst>
          </p:cNvPr>
          <p:cNvPicPr>
            <a:picLocks noChangeAspect="1"/>
          </p:cNvPicPr>
          <p:nvPr/>
        </p:nvPicPr>
        <p:blipFill rotWithShape="1">
          <a:blip r:embed="rId3"/>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5AE24492-B659-846D-2389-04A4E4AB4DCC}"/>
              </a:ext>
            </a:extLst>
          </p:cNvPr>
          <p:cNvPicPr>
            <a:picLocks noChangeAspect="1"/>
          </p:cNvPicPr>
          <p:nvPr/>
        </p:nvPicPr>
        <p:blipFill>
          <a:blip r:embed="rId4"/>
          <a:srcRect/>
          <a:stretch/>
        </p:blipFill>
        <p:spPr>
          <a:xfrm>
            <a:off x="8969353" y="93583"/>
            <a:ext cx="2739487" cy="565693"/>
          </a:xfrm>
          <a:prstGeom prst="rect">
            <a:avLst/>
          </a:prstGeom>
        </p:spPr>
      </p:pic>
      <p:sp>
        <p:nvSpPr>
          <p:cNvPr id="9" name="Google Shape;62;p1">
            <a:extLst>
              <a:ext uri="{FF2B5EF4-FFF2-40B4-BE49-F238E27FC236}">
                <a16:creationId xmlns:a16="http://schemas.microsoft.com/office/drawing/2014/main" id="{6F5968E7-BBF5-FEB3-714F-2BE7E0322A94}"/>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sp>
        <p:nvSpPr>
          <p:cNvPr id="6" name="TextBox 5">
            <a:extLst>
              <a:ext uri="{FF2B5EF4-FFF2-40B4-BE49-F238E27FC236}">
                <a16:creationId xmlns:a16="http://schemas.microsoft.com/office/drawing/2014/main" id="{C8905349-D0E8-7728-CB7D-5C7BDAACAC37}"/>
              </a:ext>
            </a:extLst>
          </p:cNvPr>
          <p:cNvSpPr txBox="1"/>
          <p:nvPr/>
        </p:nvSpPr>
        <p:spPr>
          <a:xfrm>
            <a:off x="579321" y="6554335"/>
            <a:ext cx="3098261" cy="215444"/>
          </a:xfrm>
          <a:prstGeom prst="rect">
            <a:avLst/>
          </a:prstGeom>
          <a:noFill/>
        </p:spPr>
        <p:txBody>
          <a:bodyPr wrap="square" lIns="91440" tIns="45720" rIns="91440" bIns="45720" rtlCol="0" anchor="t">
            <a:spAutoFit/>
          </a:bodyPr>
          <a:lstStyle/>
          <a:p>
            <a:pPr algn="ctr">
              <a:buClr>
                <a:srgbClr val="000000"/>
              </a:buClr>
              <a:buSzPts val="5400"/>
            </a:pPr>
            <a:r>
              <a:rPr lang="en-US" sz="800" u="none" strike="noStrike" cap="none">
                <a:solidFill>
                  <a:srgbClr val="216564"/>
                </a:solidFill>
                <a:latin typeface="Calibri"/>
                <a:ea typeface="Comfortaa"/>
                <a:cs typeface="Calibri"/>
                <a:sym typeface="Comfortaa"/>
              </a:rPr>
              <a:t>Source: </a:t>
            </a:r>
            <a:r>
              <a:rPr lang="en-US" sz="800">
                <a:solidFill>
                  <a:srgbClr val="216564"/>
                </a:solidFill>
                <a:latin typeface="Calibri"/>
                <a:ea typeface="Comfortaa"/>
                <a:cs typeface="Calibri"/>
                <a:sym typeface="Comfortaa"/>
              </a:rPr>
              <a:t>Corbett Road</a:t>
            </a:r>
            <a:endParaRPr lang="en-US" sz="8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graphicFrame>
        <p:nvGraphicFramePr>
          <p:cNvPr id="2" name="Table 1">
            <a:extLst>
              <a:ext uri="{FF2B5EF4-FFF2-40B4-BE49-F238E27FC236}">
                <a16:creationId xmlns:a16="http://schemas.microsoft.com/office/drawing/2014/main" id="{6C4C9B8C-7DDA-BB31-BDFA-A07FA56BCDBB}"/>
              </a:ext>
            </a:extLst>
          </p:cNvPr>
          <p:cNvGraphicFramePr>
            <a:graphicFrameLocks noGrp="1"/>
          </p:cNvGraphicFramePr>
          <p:nvPr/>
        </p:nvGraphicFramePr>
        <p:xfrm>
          <a:off x="1520370" y="2198602"/>
          <a:ext cx="9785696" cy="1483360"/>
        </p:xfrm>
        <a:graphic>
          <a:graphicData uri="http://schemas.openxmlformats.org/drawingml/2006/table">
            <a:tbl>
              <a:tblPr firstRow="1" bandRow="1">
                <a:tableStyleId>{5C22544A-7EE6-4342-B048-85BDC9FD1C3A}</a:tableStyleId>
              </a:tblPr>
              <a:tblGrid>
                <a:gridCol w="2757715">
                  <a:extLst>
                    <a:ext uri="{9D8B030D-6E8A-4147-A177-3AD203B41FA5}">
                      <a16:colId xmlns:a16="http://schemas.microsoft.com/office/drawing/2014/main" val="1657639521"/>
                    </a:ext>
                  </a:extLst>
                </a:gridCol>
                <a:gridCol w="1480457">
                  <a:extLst>
                    <a:ext uri="{9D8B030D-6E8A-4147-A177-3AD203B41FA5}">
                      <a16:colId xmlns:a16="http://schemas.microsoft.com/office/drawing/2014/main" val="588279375"/>
                    </a:ext>
                  </a:extLst>
                </a:gridCol>
                <a:gridCol w="1796143">
                  <a:extLst>
                    <a:ext uri="{9D8B030D-6E8A-4147-A177-3AD203B41FA5}">
                      <a16:colId xmlns:a16="http://schemas.microsoft.com/office/drawing/2014/main" val="1684201601"/>
                    </a:ext>
                  </a:extLst>
                </a:gridCol>
                <a:gridCol w="3751381">
                  <a:extLst>
                    <a:ext uri="{9D8B030D-6E8A-4147-A177-3AD203B41FA5}">
                      <a16:colId xmlns:a16="http://schemas.microsoft.com/office/drawing/2014/main" val="87238379"/>
                    </a:ext>
                  </a:extLst>
                </a:gridCol>
              </a:tblGrid>
              <a:tr h="370840">
                <a:tc>
                  <a:txBody>
                    <a:bodyPr/>
                    <a:lstStyle/>
                    <a:p>
                      <a:r>
                        <a:rPr lang="en-US" dirty="0"/>
                        <a:t>Type of Bear Market</a:t>
                      </a:r>
                    </a:p>
                  </a:txBody>
                  <a:tcPr>
                    <a:solidFill>
                      <a:srgbClr val="216564"/>
                    </a:solidFill>
                  </a:tcPr>
                </a:tc>
                <a:tc>
                  <a:txBody>
                    <a:bodyPr/>
                    <a:lstStyle/>
                    <a:p>
                      <a:r>
                        <a:rPr lang="en-US" dirty="0"/>
                        <a:t># Since 1928</a:t>
                      </a:r>
                    </a:p>
                  </a:txBody>
                  <a:tcPr>
                    <a:solidFill>
                      <a:srgbClr val="216564"/>
                    </a:solidFill>
                  </a:tcPr>
                </a:tc>
                <a:tc>
                  <a:txBody>
                    <a:bodyPr/>
                    <a:lstStyle/>
                    <a:p>
                      <a:r>
                        <a:rPr lang="en-US" dirty="0"/>
                        <a:t>Avg Drawdown</a:t>
                      </a:r>
                    </a:p>
                  </a:txBody>
                  <a:tcPr>
                    <a:solidFill>
                      <a:srgbClr val="216564"/>
                    </a:solidFill>
                  </a:tcPr>
                </a:tc>
                <a:tc>
                  <a:txBody>
                    <a:bodyPr/>
                    <a:lstStyle/>
                    <a:p>
                      <a:r>
                        <a:rPr lang="en-US" dirty="0"/>
                        <a:t>Avg Duration (Peak-to-trough)</a:t>
                      </a:r>
                    </a:p>
                  </a:txBody>
                  <a:tcPr>
                    <a:solidFill>
                      <a:srgbClr val="216564"/>
                    </a:solidFill>
                  </a:tcPr>
                </a:tc>
                <a:extLst>
                  <a:ext uri="{0D108BD9-81ED-4DB2-BD59-A6C34878D82A}">
                    <a16:rowId xmlns:a16="http://schemas.microsoft.com/office/drawing/2014/main" val="1772707160"/>
                  </a:ext>
                </a:extLst>
              </a:tr>
              <a:tr h="370840">
                <a:tc>
                  <a:txBody>
                    <a:bodyPr/>
                    <a:lstStyle/>
                    <a:p>
                      <a:r>
                        <a:rPr lang="en-US" dirty="0"/>
                        <a:t>Recessionary</a:t>
                      </a:r>
                    </a:p>
                  </a:txBody>
                  <a:tcPr>
                    <a:solidFill>
                      <a:schemeClr val="bg1">
                        <a:lumMod val="95000"/>
                      </a:schemeClr>
                    </a:solidFill>
                  </a:tcPr>
                </a:tc>
                <a:tc>
                  <a:txBody>
                    <a:bodyPr/>
                    <a:lstStyle/>
                    <a:p>
                      <a:r>
                        <a:rPr lang="en-US" dirty="0"/>
                        <a:t>14</a:t>
                      </a:r>
                    </a:p>
                  </a:txBody>
                  <a:tcPr>
                    <a:solidFill>
                      <a:schemeClr val="bg1">
                        <a:lumMod val="95000"/>
                      </a:schemeClr>
                    </a:solidFill>
                  </a:tcPr>
                </a:tc>
                <a:tc>
                  <a:txBody>
                    <a:bodyPr/>
                    <a:lstStyle/>
                    <a:p>
                      <a:r>
                        <a:rPr lang="en-US" dirty="0"/>
                        <a:t>-39.4%</a:t>
                      </a:r>
                    </a:p>
                  </a:txBody>
                  <a:tcPr>
                    <a:solidFill>
                      <a:schemeClr val="bg1">
                        <a:lumMod val="95000"/>
                      </a:schemeClr>
                    </a:solidFill>
                  </a:tcPr>
                </a:tc>
                <a:tc>
                  <a:txBody>
                    <a:bodyPr/>
                    <a:lstStyle/>
                    <a:p>
                      <a:r>
                        <a:rPr lang="en-US" dirty="0"/>
                        <a:t>13 months (390 days)</a:t>
                      </a:r>
                    </a:p>
                  </a:txBody>
                  <a:tcPr>
                    <a:solidFill>
                      <a:schemeClr val="bg1">
                        <a:lumMod val="95000"/>
                      </a:schemeClr>
                    </a:solidFill>
                  </a:tcPr>
                </a:tc>
                <a:extLst>
                  <a:ext uri="{0D108BD9-81ED-4DB2-BD59-A6C34878D82A}">
                    <a16:rowId xmlns:a16="http://schemas.microsoft.com/office/drawing/2014/main" val="3461405835"/>
                  </a:ext>
                </a:extLst>
              </a:tr>
              <a:tr h="370840">
                <a:tc>
                  <a:txBody>
                    <a:bodyPr/>
                    <a:lstStyle/>
                    <a:p>
                      <a:r>
                        <a:rPr lang="en-US" dirty="0"/>
                        <a:t>Non-recessionary</a:t>
                      </a:r>
                    </a:p>
                  </a:txBody>
                  <a:tcPr>
                    <a:solidFill>
                      <a:schemeClr val="bg1"/>
                    </a:solidFill>
                  </a:tcPr>
                </a:tc>
                <a:tc>
                  <a:txBody>
                    <a:bodyPr/>
                    <a:lstStyle/>
                    <a:p>
                      <a:r>
                        <a:rPr lang="en-US" dirty="0"/>
                        <a:t>11</a:t>
                      </a:r>
                    </a:p>
                  </a:txBody>
                  <a:tcPr>
                    <a:solidFill>
                      <a:schemeClr val="bg1"/>
                    </a:solidFill>
                  </a:tcPr>
                </a:tc>
                <a:tc>
                  <a:txBody>
                    <a:bodyPr/>
                    <a:lstStyle/>
                    <a:p>
                      <a:r>
                        <a:rPr lang="en-US" dirty="0"/>
                        <a:t>-26.1%</a:t>
                      </a:r>
                    </a:p>
                  </a:txBody>
                  <a:tcPr>
                    <a:solidFill>
                      <a:schemeClr val="bg1"/>
                    </a:solidFill>
                  </a:tcPr>
                </a:tc>
                <a:tc>
                  <a:txBody>
                    <a:bodyPr/>
                    <a:lstStyle/>
                    <a:p>
                      <a:r>
                        <a:rPr lang="en-US" dirty="0"/>
                        <a:t>7 months (202 days)</a:t>
                      </a:r>
                    </a:p>
                  </a:txBody>
                  <a:tcPr>
                    <a:solidFill>
                      <a:schemeClr val="bg1"/>
                    </a:solidFill>
                  </a:tcPr>
                </a:tc>
                <a:extLst>
                  <a:ext uri="{0D108BD9-81ED-4DB2-BD59-A6C34878D82A}">
                    <a16:rowId xmlns:a16="http://schemas.microsoft.com/office/drawing/2014/main" val="2126930978"/>
                  </a:ext>
                </a:extLst>
              </a:tr>
              <a:tr h="370840">
                <a:tc>
                  <a:txBody>
                    <a:bodyPr/>
                    <a:lstStyle/>
                    <a:p>
                      <a:r>
                        <a:rPr lang="en-US" dirty="0"/>
                        <a:t>Average Bear Market (All)</a:t>
                      </a:r>
                    </a:p>
                  </a:txBody>
                  <a:tcPr>
                    <a:solidFill>
                      <a:schemeClr val="bg1">
                        <a:lumMod val="95000"/>
                      </a:schemeClr>
                    </a:solidFill>
                  </a:tcPr>
                </a:tc>
                <a:tc>
                  <a:txBody>
                    <a:bodyPr/>
                    <a:lstStyle/>
                    <a:p>
                      <a:r>
                        <a:rPr lang="en-US" dirty="0"/>
                        <a:t>25</a:t>
                      </a:r>
                    </a:p>
                  </a:txBody>
                  <a:tcPr>
                    <a:solidFill>
                      <a:schemeClr val="bg1">
                        <a:lumMod val="95000"/>
                      </a:schemeClr>
                    </a:solidFill>
                  </a:tcPr>
                </a:tc>
                <a:tc>
                  <a:txBody>
                    <a:bodyPr/>
                    <a:lstStyle/>
                    <a:p>
                      <a:r>
                        <a:rPr lang="en-US" dirty="0"/>
                        <a:t>-33.5%</a:t>
                      </a:r>
                    </a:p>
                  </a:txBody>
                  <a:tcPr>
                    <a:solidFill>
                      <a:schemeClr val="bg1">
                        <a:lumMod val="95000"/>
                      </a:schemeClr>
                    </a:solidFill>
                  </a:tcPr>
                </a:tc>
                <a:tc>
                  <a:txBody>
                    <a:bodyPr/>
                    <a:lstStyle/>
                    <a:p>
                      <a:r>
                        <a:rPr lang="en-US" dirty="0"/>
                        <a:t>10 months (307 days)</a:t>
                      </a:r>
                    </a:p>
                  </a:txBody>
                  <a:tcPr>
                    <a:solidFill>
                      <a:schemeClr val="bg1">
                        <a:lumMod val="95000"/>
                      </a:schemeClr>
                    </a:solidFill>
                  </a:tcPr>
                </a:tc>
                <a:extLst>
                  <a:ext uri="{0D108BD9-81ED-4DB2-BD59-A6C34878D82A}">
                    <a16:rowId xmlns:a16="http://schemas.microsoft.com/office/drawing/2014/main" val="2012548916"/>
                  </a:ext>
                </a:extLst>
              </a:tr>
            </a:tbl>
          </a:graphicData>
        </a:graphic>
      </p:graphicFrame>
    </p:spTree>
    <p:extLst>
      <p:ext uri="{BB962C8B-B14F-4D97-AF65-F5344CB8AC3E}">
        <p14:creationId xmlns:p14="http://schemas.microsoft.com/office/powerpoint/2010/main" val="204646652"/>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140CE1-5A20-32C6-17E8-9823E944DFA7}"/>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AE02D114-124B-4822-6F0E-6474277B2FD0}"/>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and white image of a basketball&#10;&#10;Description automatically generated">
            <a:extLst>
              <a:ext uri="{FF2B5EF4-FFF2-40B4-BE49-F238E27FC236}">
                <a16:creationId xmlns:a16="http://schemas.microsoft.com/office/drawing/2014/main" id="{96A06281-47B3-7970-E7D1-FC115E99DA02}"/>
              </a:ext>
            </a:extLst>
          </p:cNvPr>
          <p:cNvPicPr>
            <a:picLocks noChangeAspect="1"/>
          </p:cNvPicPr>
          <p:nvPr/>
        </p:nvPicPr>
        <p:blipFill rotWithShape="1">
          <a:blip r:embed="rId2"/>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F7E0F7D2-578B-4907-22A8-21EC18A64F75}"/>
              </a:ext>
            </a:extLst>
          </p:cNvPr>
          <p:cNvPicPr>
            <a:picLocks noChangeAspect="1"/>
          </p:cNvPicPr>
          <p:nvPr/>
        </p:nvPicPr>
        <p:blipFill>
          <a:blip r:embed="rId3"/>
          <a:srcRect/>
          <a:stretch/>
        </p:blipFill>
        <p:spPr>
          <a:xfrm>
            <a:off x="8969353" y="93583"/>
            <a:ext cx="2739487" cy="565693"/>
          </a:xfrm>
          <a:prstGeom prst="rect">
            <a:avLst/>
          </a:prstGeom>
        </p:spPr>
      </p:pic>
      <p:sp>
        <p:nvSpPr>
          <p:cNvPr id="13" name="Google Shape;62;p1">
            <a:extLst>
              <a:ext uri="{FF2B5EF4-FFF2-40B4-BE49-F238E27FC236}">
                <a16:creationId xmlns:a16="http://schemas.microsoft.com/office/drawing/2014/main" id="{7094FB6F-75F3-F419-DDEF-8517E409C819}"/>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sp>
        <p:nvSpPr>
          <p:cNvPr id="4" name="TextBox 3">
            <a:extLst>
              <a:ext uri="{FF2B5EF4-FFF2-40B4-BE49-F238E27FC236}">
                <a16:creationId xmlns:a16="http://schemas.microsoft.com/office/drawing/2014/main" id="{63922CA2-1749-F3E1-4D2D-1C904AA6C964}"/>
              </a:ext>
            </a:extLst>
          </p:cNvPr>
          <p:cNvSpPr txBox="1"/>
          <p:nvPr/>
        </p:nvSpPr>
        <p:spPr>
          <a:xfrm>
            <a:off x="258190" y="621960"/>
            <a:ext cx="11519976" cy="461665"/>
          </a:xfrm>
          <a:prstGeom prst="rect">
            <a:avLst/>
          </a:prstGeom>
          <a:noFill/>
        </p:spPr>
        <p:txBody>
          <a:bodyPr wrap="square" lIns="91440" tIns="45720" rIns="91440" bIns="45720" rtlCol="0" anchor="t">
            <a:spAutoFit/>
          </a:bodyPr>
          <a:lstStyle/>
          <a:p>
            <a:pPr algn="ctr"/>
            <a:r>
              <a:rPr lang="en-US" sz="2400" dirty="0">
                <a:solidFill>
                  <a:srgbClr val="216564"/>
                </a:solidFill>
                <a:latin typeface="Montserrat ExtraBold"/>
                <a:cs typeface="Calibri" panose="020F0502020204030204"/>
              </a:rPr>
              <a:t>Stocks Do Quite Well After All Time Highs</a:t>
            </a:r>
            <a:endParaRPr lang="en-US" sz="2000" dirty="0">
              <a:cs typeface="Calibri" panose="020F0502020204030204"/>
            </a:endParaRPr>
          </a:p>
        </p:txBody>
      </p:sp>
      <p:sp>
        <p:nvSpPr>
          <p:cNvPr id="12" name="TextBox 11">
            <a:extLst>
              <a:ext uri="{FF2B5EF4-FFF2-40B4-BE49-F238E27FC236}">
                <a16:creationId xmlns:a16="http://schemas.microsoft.com/office/drawing/2014/main" id="{1FB93C9B-DA8E-DA30-4B37-44F0C32EDF91}"/>
              </a:ext>
            </a:extLst>
          </p:cNvPr>
          <p:cNvSpPr txBox="1"/>
          <p:nvPr/>
        </p:nvSpPr>
        <p:spPr>
          <a:xfrm>
            <a:off x="1056209" y="6554335"/>
            <a:ext cx="3098261" cy="215444"/>
          </a:xfrm>
          <a:prstGeom prst="rect">
            <a:avLst/>
          </a:prstGeom>
          <a:noFill/>
        </p:spPr>
        <p:txBody>
          <a:bodyPr wrap="square" rtlCol="0">
            <a:spAutoFit/>
          </a:bodyPr>
          <a:lstStyle/>
          <a:p>
            <a:pPr marL="0" marR="0" lvl="0" indent="0" algn="ctr" rtl="0">
              <a:lnSpc>
                <a:spcPct val="100000"/>
              </a:lnSpc>
              <a:spcBef>
                <a:spcPts val="0"/>
              </a:spcBef>
              <a:spcAft>
                <a:spcPts val="0"/>
              </a:spcAft>
              <a:buClr>
                <a:srgbClr val="000000"/>
              </a:buClr>
              <a:buSzPts val="5400"/>
              <a:buFont typeface="Arial"/>
              <a:buNone/>
            </a:pPr>
            <a:r>
              <a:rPr lang="en-US" sz="800" u="none" strike="noStrike" cap="none" dirty="0">
                <a:solidFill>
                  <a:srgbClr val="216564"/>
                </a:solidFill>
                <a:latin typeface="Calibri" panose="020F0502020204030204" pitchFamily="34" charset="0"/>
                <a:ea typeface="Comfortaa"/>
                <a:cs typeface="Calibri" panose="020F0502020204030204" pitchFamily="34" charset="0"/>
                <a:sym typeface="Comfortaa"/>
              </a:rPr>
              <a:t>Source: FactSet, S&amp;P, Exhibit A, Data as of 7/16/25</a:t>
            </a:r>
          </a:p>
        </p:txBody>
      </p:sp>
      <p:pic>
        <p:nvPicPr>
          <p:cNvPr id="7" name="Picture 6">
            <a:extLst>
              <a:ext uri="{FF2B5EF4-FFF2-40B4-BE49-F238E27FC236}">
                <a16:creationId xmlns:a16="http://schemas.microsoft.com/office/drawing/2014/main" id="{B5D0FB8A-9900-D7DB-343F-73E95DDBBC66}"/>
              </a:ext>
            </a:extLst>
          </p:cNvPr>
          <p:cNvPicPr>
            <a:picLocks noChangeAspect="1"/>
          </p:cNvPicPr>
          <p:nvPr/>
        </p:nvPicPr>
        <p:blipFill>
          <a:blip r:embed="rId4"/>
          <a:stretch>
            <a:fillRect/>
          </a:stretch>
        </p:blipFill>
        <p:spPr>
          <a:xfrm>
            <a:off x="1959854" y="1344480"/>
            <a:ext cx="8272292" cy="4226479"/>
          </a:xfrm>
          <a:prstGeom prst="rect">
            <a:avLst/>
          </a:prstGeom>
        </p:spPr>
      </p:pic>
    </p:spTree>
    <p:extLst>
      <p:ext uri="{BB962C8B-B14F-4D97-AF65-F5344CB8AC3E}">
        <p14:creationId xmlns:p14="http://schemas.microsoft.com/office/powerpoint/2010/main" val="3779827855"/>
      </p:ext>
    </p:extLst>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06A6C4C-FF86-42DF-95D2-FF99863F1096}"/>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CD7AC14D-E344-4707-9FB8-60E7FF7603BF}"/>
              </a:ext>
            </a:extLst>
          </p:cNvPr>
          <p:cNvSpPr txBox="1"/>
          <p:nvPr/>
        </p:nvSpPr>
        <p:spPr>
          <a:xfrm>
            <a:off x="2407642" y="544396"/>
            <a:ext cx="7376716" cy="523220"/>
          </a:xfrm>
          <a:prstGeom prst="rect">
            <a:avLst/>
          </a:prstGeom>
          <a:noFill/>
        </p:spPr>
        <p:txBody>
          <a:bodyPr wrap="square" lIns="91440" tIns="45720" rIns="91440" bIns="45720" rtlCol="0" anchor="t">
            <a:spAutoFit/>
          </a:bodyPr>
          <a:lstStyle/>
          <a:p>
            <a:pPr algn="ctr"/>
            <a:r>
              <a:rPr lang="en-US" sz="2800">
                <a:solidFill>
                  <a:srgbClr val="216564"/>
                </a:solidFill>
                <a:latin typeface="Montserrat ExtraBold"/>
              </a:rPr>
              <a:t>Corbett Road Tactical Solutions</a:t>
            </a:r>
            <a:endParaRPr lang="en-US"/>
          </a:p>
        </p:txBody>
      </p:sp>
      <p:pic>
        <p:nvPicPr>
          <p:cNvPr id="4" name="Picture 3" descr="A black and white image of a basketball&#10;&#10;Description automatically generated">
            <a:extLst>
              <a:ext uri="{FF2B5EF4-FFF2-40B4-BE49-F238E27FC236}">
                <a16:creationId xmlns:a16="http://schemas.microsoft.com/office/drawing/2014/main" id="{4266063F-A819-24C1-FE32-C0619310419B}"/>
              </a:ext>
            </a:extLst>
          </p:cNvPr>
          <p:cNvPicPr>
            <a:picLocks noChangeAspect="1"/>
          </p:cNvPicPr>
          <p:nvPr/>
        </p:nvPicPr>
        <p:blipFill rotWithShape="1">
          <a:blip r:embed="rId3"/>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5AE24492-B659-846D-2389-04A4E4AB4DCC}"/>
              </a:ext>
            </a:extLst>
          </p:cNvPr>
          <p:cNvPicPr>
            <a:picLocks noChangeAspect="1"/>
          </p:cNvPicPr>
          <p:nvPr/>
        </p:nvPicPr>
        <p:blipFill>
          <a:blip r:embed="rId4"/>
          <a:srcRect/>
          <a:stretch/>
        </p:blipFill>
        <p:spPr>
          <a:xfrm>
            <a:off x="8969353" y="93583"/>
            <a:ext cx="2739487" cy="565693"/>
          </a:xfrm>
          <a:prstGeom prst="rect">
            <a:avLst/>
          </a:prstGeom>
        </p:spPr>
      </p:pic>
      <p:sp>
        <p:nvSpPr>
          <p:cNvPr id="9" name="Google Shape;62;p1">
            <a:extLst>
              <a:ext uri="{FF2B5EF4-FFF2-40B4-BE49-F238E27FC236}">
                <a16:creationId xmlns:a16="http://schemas.microsoft.com/office/drawing/2014/main" id="{6F5968E7-BBF5-FEB3-714F-2BE7E0322A94}"/>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sp>
        <p:nvSpPr>
          <p:cNvPr id="6" name="TextBox 5">
            <a:extLst>
              <a:ext uri="{FF2B5EF4-FFF2-40B4-BE49-F238E27FC236}">
                <a16:creationId xmlns:a16="http://schemas.microsoft.com/office/drawing/2014/main" id="{C8905349-D0E8-7728-CB7D-5C7BDAACAC37}"/>
              </a:ext>
            </a:extLst>
          </p:cNvPr>
          <p:cNvSpPr txBox="1"/>
          <p:nvPr/>
        </p:nvSpPr>
        <p:spPr>
          <a:xfrm>
            <a:off x="579321" y="6554335"/>
            <a:ext cx="3098261" cy="215444"/>
          </a:xfrm>
          <a:prstGeom prst="rect">
            <a:avLst/>
          </a:prstGeom>
          <a:noFill/>
        </p:spPr>
        <p:txBody>
          <a:bodyPr wrap="square" lIns="91440" tIns="45720" rIns="91440" bIns="45720" rtlCol="0" anchor="t">
            <a:spAutoFit/>
          </a:bodyPr>
          <a:lstStyle/>
          <a:p>
            <a:pPr algn="ctr">
              <a:buClr>
                <a:srgbClr val="000000"/>
              </a:buClr>
              <a:buSzPts val="5400"/>
            </a:pPr>
            <a:r>
              <a:rPr lang="en-US" sz="800" u="none" strike="noStrike" cap="none">
                <a:solidFill>
                  <a:srgbClr val="216564"/>
                </a:solidFill>
                <a:latin typeface="Calibri"/>
                <a:ea typeface="Comfortaa"/>
                <a:cs typeface="Calibri"/>
                <a:sym typeface="Comfortaa"/>
              </a:rPr>
              <a:t>Source: </a:t>
            </a:r>
            <a:r>
              <a:rPr lang="en-US" sz="800">
                <a:solidFill>
                  <a:srgbClr val="216564"/>
                </a:solidFill>
                <a:latin typeface="Calibri"/>
                <a:ea typeface="Comfortaa"/>
                <a:cs typeface="Calibri"/>
                <a:sym typeface="Comfortaa"/>
              </a:rPr>
              <a:t>Corbett Road</a:t>
            </a:r>
            <a:endParaRPr lang="en-US" sz="8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pic>
        <p:nvPicPr>
          <p:cNvPr id="10" name="Picture 9" descr="A screenshot of a computer&#10;&#10;Description automatically generated">
            <a:extLst>
              <a:ext uri="{FF2B5EF4-FFF2-40B4-BE49-F238E27FC236}">
                <a16:creationId xmlns:a16="http://schemas.microsoft.com/office/drawing/2014/main" id="{23F7A84A-A362-F05A-3603-AA554E335F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26074" y="1395980"/>
            <a:ext cx="6339853" cy="4066040"/>
          </a:xfrm>
          <a:prstGeom prst="rect">
            <a:avLst/>
          </a:prstGeom>
        </p:spPr>
      </p:pic>
    </p:spTree>
    <p:extLst>
      <p:ext uri="{BB962C8B-B14F-4D97-AF65-F5344CB8AC3E}">
        <p14:creationId xmlns:p14="http://schemas.microsoft.com/office/powerpoint/2010/main" val="747528111"/>
      </p:ext>
    </p:extLst>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06A6C4C-FF86-42DF-95D2-FF99863F1096}"/>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CD7AC14D-E344-4707-9FB8-60E7FF7603BF}"/>
              </a:ext>
            </a:extLst>
          </p:cNvPr>
          <p:cNvSpPr txBox="1"/>
          <p:nvPr/>
        </p:nvSpPr>
        <p:spPr>
          <a:xfrm>
            <a:off x="2819400" y="585779"/>
            <a:ext cx="6553261" cy="523220"/>
          </a:xfrm>
          <a:prstGeom prst="rect">
            <a:avLst/>
          </a:prstGeom>
          <a:noFill/>
        </p:spPr>
        <p:txBody>
          <a:bodyPr wrap="square" lIns="91440" tIns="45720" rIns="91440" bIns="45720" rtlCol="0" anchor="t">
            <a:spAutoFit/>
          </a:bodyPr>
          <a:lstStyle/>
          <a:p>
            <a:pPr algn="ctr"/>
            <a:r>
              <a:rPr lang="en-US" sz="2800" dirty="0">
                <a:solidFill>
                  <a:srgbClr val="216564"/>
                </a:solidFill>
                <a:latin typeface="Montserrat ExtraBold"/>
              </a:rPr>
              <a:t>What is </a:t>
            </a:r>
            <a:r>
              <a:rPr lang="en-US" sz="2800" dirty="0" err="1">
                <a:solidFill>
                  <a:srgbClr val="216564"/>
                </a:solidFill>
                <a:latin typeface="Montserrat" pitchFamily="2" charset="77"/>
              </a:rPr>
              <a:t>macro</a:t>
            </a:r>
            <a:r>
              <a:rPr lang="en-US" sz="2800" dirty="0" err="1">
                <a:solidFill>
                  <a:srgbClr val="216564"/>
                </a:solidFill>
                <a:latin typeface="Montserrat ExtraBold"/>
              </a:rPr>
              <a:t>cast</a:t>
            </a:r>
            <a:r>
              <a:rPr lang="en-US" sz="2800" baseline="30000" dirty="0" err="1">
                <a:solidFill>
                  <a:srgbClr val="216564"/>
                </a:solidFill>
                <a:latin typeface="Montserrat" pitchFamily="2" charset="77"/>
              </a:rPr>
              <a:t>TM</a:t>
            </a:r>
            <a:r>
              <a:rPr lang="en-US" sz="2800" dirty="0">
                <a:solidFill>
                  <a:srgbClr val="216564"/>
                </a:solidFill>
                <a:latin typeface="Montserrat ExtraBold"/>
              </a:rPr>
              <a:t>?</a:t>
            </a:r>
            <a:endParaRPr lang="en-US" sz="2800" dirty="0"/>
          </a:p>
        </p:txBody>
      </p:sp>
      <p:pic>
        <p:nvPicPr>
          <p:cNvPr id="4" name="Picture 3" descr="A black and white image of a basketball&#10;&#10;Description automatically generated">
            <a:extLst>
              <a:ext uri="{FF2B5EF4-FFF2-40B4-BE49-F238E27FC236}">
                <a16:creationId xmlns:a16="http://schemas.microsoft.com/office/drawing/2014/main" id="{4266063F-A819-24C1-FE32-C0619310419B}"/>
              </a:ext>
            </a:extLst>
          </p:cNvPr>
          <p:cNvPicPr>
            <a:picLocks noChangeAspect="1"/>
          </p:cNvPicPr>
          <p:nvPr/>
        </p:nvPicPr>
        <p:blipFill rotWithShape="1">
          <a:blip r:embed="rId3"/>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5AE24492-B659-846D-2389-04A4E4AB4DCC}"/>
              </a:ext>
            </a:extLst>
          </p:cNvPr>
          <p:cNvPicPr>
            <a:picLocks noChangeAspect="1"/>
          </p:cNvPicPr>
          <p:nvPr/>
        </p:nvPicPr>
        <p:blipFill>
          <a:blip r:embed="rId4"/>
          <a:srcRect/>
          <a:stretch/>
        </p:blipFill>
        <p:spPr>
          <a:xfrm>
            <a:off x="8969353" y="93583"/>
            <a:ext cx="2739487" cy="565693"/>
          </a:xfrm>
          <a:prstGeom prst="rect">
            <a:avLst/>
          </a:prstGeom>
        </p:spPr>
      </p:pic>
      <p:sp>
        <p:nvSpPr>
          <p:cNvPr id="9" name="Google Shape;62;p1">
            <a:extLst>
              <a:ext uri="{FF2B5EF4-FFF2-40B4-BE49-F238E27FC236}">
                <a16:creationId xmlns:a16="http://schemas.microsoft.com/office/drawing/2014/main" id="{6F5968E7-BBF5-FEB3-714F-2BE7E0322A94}"/>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sp>
        <p:nvSpPr>
          <p:cNvPr id="6" name="TextBox 5">
            <a:extLst>
              <a:ext uri="{FF2B5EF4-FFF2-40B4-BE49-F238E27FC236}">
                <a16:creationId xmlns:a16="http://schemas.microsoft.com/office/drawing/2014/main" id="{C8905349-D0E8-7728-CB7D-5C7BDAACAC37}"/>
              </a:ext>
            </a:extLst>
          </p:cNvPr>
          <p:cNvSpPr txBox="1"/>
          <p:nvPr/>
        </p:nvSpPr>
        <p:spPr>
          <a:xfrm>
            <a:off x="579321" y="6554335"/>
            <a:ext cx="3098261" cy="215444"/>
          </a:xfrm>
          <a:prstGeom prst="rect">
            <a:avLst/>
          </a:prstGeom>
          <a:noFill/>
        </p:spPr>
        <p:txBody>
          <a:bodyPr wrap="square" rtlCol="0">
            <a:spAutoFit/>
          </a:bodyPr>
          <a:lstStyle/>
          <a:p>
            <a:pPr marL="0" marR="0" lvl="0" indent="0" algn="ctr" rtl="0">
              <a:lnSpc>
                <a:spcPct val="100000"/>
              </a:lnSpc>
              <a:spcBef>
                <a:spcPts val="0"/>
              </a:spcBef>
              <a:spcAft>
                <a:spcPts val="0"/>
              </a:spcAft>
              <a:buClr>
                <a:srgbClr val="000000"/>
              </a:buClr>
              <a:buSzPts val="5400"/>
              <a:buFont typeface="Arial"/>
              <a:buNone/>
            </a:pPr>
            <a:r>
              <a:rPr lang="en-US" sz="800" u="none" strike="noStrike" cap="none" dirty="0">
                <a:solidFill>
                  <a:srgbClr val="216564"/>
                </a:solidFill>
                <a:latin typeface="Calibri" panose="020F0502020204030204" pitchFamily="34" charset="0"/>
                <a:ea typeface="Comfortaa"/>
                <a:cs typeface="Calibri" panose="020F0502020204030204" pitchFamily="34" charset="0"/>
                <a:sym typeface="Comfortaa"/>
              </a:rPr>
              <a:t>Source: Corbett Road</a:t>
            </a:r>
          </a:p>
        </p:txBody>
      </p:sp>
      <p:sp>
        <p:nvSpPr>
          <p:cNvPr id="3" name="TextBox 2">
            <a:extLst>
              <a:ext uri="{FF2B5EF4-FFF2-40B4-BE49-F238E27FC236}">
                <a16:creationId xmlns:a16="http://schemas.microsoft.com/office/drawing/2014/main" id="{65243AE8-F570-34CF-D487-6FBBDDE4D4EB}"/>
              </a:ext>
            </a:extLst>
          </p:cNvPr>
          <p:cNvSpPr txBox="1"/>
          <p:nvPr/>
        </p:nvSpPr>
        <p:spPr>
          <a:xfrm>
            <a:off x="957332" y="2196962"/>
            <a:ext cx="5397499"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216564"/>
                </a:solidFill>
                <a:latin typeface="Montserrat" pitchFamily="2" charset="77"/>
              </a:rPr>
              <a:t>Corbett Road Corbett Road examines data across six categories (the “VITALS” that we believe impact market conditions. Within the VITALS, we examine more than 20 specific indicators that drive the </a:t>
            </a:r>
            <a:r>
              <a:rPr lang="en-US" sz="1400" b="1" dirty="0" err="1">
                <a:solidFill>
                  <a:srgbClr val="216564"/>
                </a:solidFill>
                <a:latin typeface="Montserrat" pitchFamily="2" charset="77"/>
              </a:rPr>
              <a:t>macro</a:t>
            </a:r>
            <a:r>
              <a:rPr lang="en-US" sz="1400" dirty="0" err="1">
                <a:solidFill>
                  <a:srgbClr val="216564"/>
                </a:solidFill>
                <a:latin typeface="Montserrat" pitchFamily="2" charset="77"/>
              </a:rPr>
              <a:t>cast</a:t>
            </a:r>
            <a:r>
              <a:rPr lang="en-US" sz="1400" dirty="0">
                <a:solidFill>
                  <a:srgbClr val="216564"/>
                </a:solidFill>
                <a:latin typeface="Montserrat" pitchFamily="2" charset="77"/>
              </a:rPr>
              <a:t>™ Score. </a:t>
            </a:r>
          </a:p>
          <a:p>
            <a:endParaRPr lang="en-US" sz="1400" dirty="0">
              <a:solidFill>
                <a:srgbClr val="216564"/>
              </a:solidFill>
              <a:latin typeface="Montserrat" pitchFamily="2" charset="77"/>
            </a:endParaRPr>
          </a:p>
          <a:p>
            <a:r>
              <a:rPr lang="en-US" sz="1400" dirty="0">
                <a:solidFill>
                  <a:srgbClr val="216564"/>
                </a:solidFill>
                <a:latin typeface="Montserrat" pitchFamily="2" charset="77"/>
              </a:rPr>
              <a:t>These indicators are then assessed and classified as signaling a positive (+1), neutral (0), or negative (-1) trend. The final </a:t>
            </a:r>
            <a:r>
              <a:rPr lang="en-US" sz="1400" b="1" dirty="0" err="1">
                <a:solidFill>
                  <a:srgbClr val="216564"/>
                </a:solidFill>
                <a:latin typeface="Montserrat" pitchFamily="2" charset="77"/>
              </a:rPr>
              <a:t>macro</a:t>
            </a:r>
            <a:r>
              <a:rPr lang="en-US" sz="1400" dirty="0" err="1">
                <a:solidFill>
                  <a:srgbClr val="216564"/>
                </a:solidFill>
                <a:latin typeface="Montserrat" pitchFamily="2" charset="77"/>
              </a:rPr>
              <a:t>cast</a:t>
            </a:r>
            <a:r>
              <a:rPr lang="en-US" sz="1400" dirty="0">
                <a:solidFill>
                  <a:srgbClr val="216564"/>
                </a:solidFill>
                <a:latin typeface="Montserrat" pitchFamily="2" charset="77"/>
              </a:rPr>
              <a:t>™ Score is the result of the summation of the classified indicators.</a:t>
            </a:r>
          </a:p>
        </p:txBody>
      </p:sp>
      <p:pic>
        <p:nvPicPr>
          <p:cNvPr id="2" name="Picture 1" descr="A diagram of a diagram&#10;&#10;Description automatically generated with medium confidence">
            <a:extLst>
              <a:ext uri="{FF2B5EF4-FFF2-40B4-BE49-F238E27FC236}">
                <a16:creationId xmlns:a16="http://schemas.microsoft.com/office/drawing/2014/main" id="{6A5B6D59-FBC5-8869-89A7-4B729D0CE4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89542" y="960480"/>
            <a:ext cx="5974672" cy="5974672"/>
          </a:xfrm>
          <a:prstGeom prst="rect">
            <a:avLst/>
          </a:prstGeom>
        </p:spPr>
      </p:pic>
    </p:spTree>
    <p:extLst>
      <p:ext uri="{BB962C8B-B14F-4D97-AF65-F5344CB8AC3E}">
        <p14:creationId xmlns:p14="http://schemas.microsoft.com/office/powerpoint/2010/main" val="1520116213"/>
      </p:ext>
    </p:extLst>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5273A1E9-6B34-C721-FF9A-F7F56C51571E}"/>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A4BB03F-57CB-C2A2-0A55-35B86788BD32}"/>
              </a:ext>
            </a:extLst>
          </p:cNvPr>
          <p:cNvSpPr txBox="1"/>
          <p:nvPr/>
        </p:nvSpPr>
        <p:spPr>
          <a:xfrm>
            <a:off x="2819400" y="585779"/>
            <a:ext cx="6553261" cy="523220"/>
          </a:xfrm>
          <a:prstGeom prst="rect">
            <a:avLst/>
          </a:prstGeom>
          <a:noFill/>
        </p:spPr>
        <p:txBody>
          <a:bodyPr wrap="square" lIns="91440" tIns="45720" rIns="91440" bIns="45720" rtlCol="0" anchor="t">
            <a:spAutoFit/>
          </a:bodyPr>
          <a:lstStyle/>
          <a:p>
            <a:pPr algn="ctr"/>
            <a:r>
              <a:rPr lang="en-US" sz="2800" dirty="0" err="1">
                <a:solidFill>
                  <a:srgbClr val="216564"/>
                </a:solidFill>
                <a:latin typeface="Montserrat" pitchFamily="2" charset="77"/>
              </a:rPr>
              <a:t>macro</a:t>
            </a:r>
            <a:r>
              <a:rPr lang="en-US" sz="2800" dirty="0" err="1">
                <a:solidFill>
                  <a:srgbClr val="216564"/>
                </a:solidFill>
                <a:latin typeface="Montserrat ExtraBold"/>
              </a:rPr>
              <a:t>cast</a:t>
            </a:r>
            <a:r>
              <a:rPr lang="en-US" sz="2800" baseline="30000" dirty="0" err="1">
                <a:solidFill>
                  <a:srgbClr val="216564"/>
                </a:solidFill>
                <a:latin typeface="Montserrat" pitchFamily="2" charset="77"/>
              </a:rPr>
              <a:t>TM</a:t>
            </a:r>
            <a:r>
              <a:rPr lang="en-US" sz="2800" dirty="0">
                <a:solidFill>
                  <a:srgbClr val="216564"/>
                </a:solidFill>
                <a:latin typeface="Montserrat ExtraBold"/>
              </a:rPr>
              <a:t>?</a:t>
            </a:r>
            <a:endParaRPr lang="en-US" dirty="0"/>
          </a:p>
        </p:txBody>
      </p:sp>
      <p:pic>
        <p:nvPicPr>
          <p:cNvPr id="22" name="Picture 21" descr="A black and white image of a basketball&#10;&#10;Description automatically generated">
            <a:extLst>
              <a:ext uri="{FF2B5EF4-FFF2-40B4-BE49-F238E27FC236}">
                <a16:creationId xmlns:a16="http://schemas.microsoft.com/office/drawing/2014/main" id="{8BA3697F-0A98-25DF-934D-25297FBC8927}"/>
              </a:ext>
            </a:extLst>
          </p:cNvPr>
          <p:cNvPicPr>
            <a:picLocks noChangeAspect="1"/>
          </p:cNvPicPr>
          <p:nvPr/>
        </p:nvPicPr>
        <p:blipFill rotWithShape="1">
          <a:blip r:embed="rId2"/>
          <a:srcRect r="2580" b="2405"/>
          <a:stretch/>
        </p:blipFill>
        <p:spPr>
          <a:xfrm>
            <a:off x="7017171" y="960480"/>
            <a:ext cx="5174829" cy="5891530"/>
          </a:xfrm>
          <a:prstGeom prst="rect">
            <a:avLst/>
          </a:prstGeom>
        </p:spPr>
      </p:pic>
      <p:pic>
        <p:nvPicPr>
          <p:cNvPr id="23" name="Picture 22">
            <a:extLst>
              <a:ext uri="{FF2B5EF4-FFF2-40B4-BE49-F238E27FC236}">
                <a16:creationId xmlns:a16="http://schemas.microsoft.com/office/drawing/2014/main" id="{A920409B-F3B5-2373-6371-565439DED963}"/>
              </a:ext>
            </a:extLst>
          </p:cNvPr>
          <p:cNvPicPr>
            <a:picLocks noChangeAspect="1"/>
          </p:cNvPicPr>
          <p:nvPr/>
        </p:nvPicPr>
        <p:blipFill>
          <a:blip r:embed="rId3"/>
          <a:srcRect/>
          <a:stretch/>
        </p:blipFill>
        <p:spPr>
          <a:xfrm>
            <a:off x="8969353" y="93583"/>
            <a:ext cx="2739487" cy="565693"/>
          </a:xfrm>
          <a:prstGeom prst="rect">
            <a:avLst/>
          </a:prstGeom>
        </p:spPr>
      </p:pic>
      <p:sp>
        <p:nvSpPr>
          <p:cNvPr id="24" name="Google Shape;62;p1">
            <a:extLst>
              <a:ext uri="{FF2B5EF4-FFF2-40B4-BE49-F238E27FC236}">
                <a16:creationId xmlns:a16="http://schemas.microsoft.com/office/drawing/2014/main" id="{72954A7F-56E0-28C6-4236-F5468A63B9B2}"/>
              </a:ext>
            </a:extLst>
          </p:cNvPr>
          <p:cNvSpPr txBox="1"/>
          <p:nvPr/>
        </p:nvSpPr>
        <p:spPr>
          <a:xfrm>
            <a:off x="6270235"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sp>
        <p:nvSpPr>
          <p:cNvPr id="3" name="Rectangle 2">
            <a:extLst>
              <a:ext uri="{FF2B5EF4-FFF2-40B4-BE49-F238E27FC236}">
                <a16:creationId xmlns:a16="http://schemas.microsoft.com/office/drawing/2014/main" id="{2F530EC8-7E22-47B5-8C2D-29D073EB38B8}"/>
              </a:ext>
            </a:extLst>
          </p:cNvPr>
          <p:cNvSpPr/>
          <p:nvPr/>
        </p:nvSpPr>
        <p:spPr>
          <a:xfrm>
            <a:off x="582499" y="1422875"/>
            <a:ext cx="113959" cy="5435124"/>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rgbClr val="216564"/>
              </a:solidFill>
            </a:endParaRPr>
          </a:p>
        </p:txBody>
      </p:sp>
      <p:sp>
        <p:nvSpPr>
          <p:cNvPr id="5" name="Oval 4">
            <a:extLst>
              <a:ext uri="{FF2B5EF4-FFF2-40B4-BE49-F238E27FC236}">
                <a16:creationId xmlns:a16="http://schemas.microsoft.com/office/drawing/2014/main" id="{1D1AC777-3CD6-45F0-B297-F0EBD8F0CCD9}"/>
              </a:ext>
            </a:extLst>
          </p:cNvPr>
          <p:cNvSpPr/>
          <p:nvPr/>
        </p:nvSpPr>
        <p:spPr>
          <a:xfrm>
            <a:off x="100665" y="1532552"/>
            <a:ext cx="1090570" cy="1090570"/>
          </a:xfrm>
          <a:prstGeom prst="ellipse">
            <a:avLst/>
          </a:prstGeom>
          <a:solidFill>
            <a:srgbClr val="216564"/>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6" name="Oval 5">
            <a:extLst>
              <a:ext uri="{FF2B5EF4-FFF2-40B4-BE49-F238E27FC236}">
                <a16:creationId xmlns:a16="http://schemas.microsoft.com/office/drawing/2014/main" id="{FBF899C5-B974-44F7-8F4E-32CD2E8AD621}"/>
              </a:ext>
            </a:extLst>
          </p:cNvPr>
          <p:cNvSpPr/>
          <p:nvPr/>
        </p:nvSpPr>
        <p:spPr>
          <a:xfrm>
            <a:off x="100665" y="3230120"/>
            <a:ext cx="1090570" cy="1090570"/>
          </a:xfrm>
          <a:prstGeom prst="ellipse">
            <a:avLst/>
          </a:prstGeom>
          <a:solidFill>
            <a:srgbClr val="216564"/>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7" name="Oval 6">
            <a:extLst>
              <a:ext uri="{FF2B5EF4-FFF2-40B4-BE49-F238E27FC236}">
                <a16:creationId xmlns:a16="http://schemas.microsoft.com/office/drawing/2014/main" id="{7BB4E1BC-D177-4B54-B892-F900DC8263EA}"/>
              </a:ext>
            </a:extLst>
          </p:cNvPr>
          <p:cNvSpPr/>
          <p:nvPr/>
        </p:nvSpPr>
        <p:spPr>
          <a:xfrm>
            <a:off x="100665" y="4820980"/>
            <a:ext cx="1090570" cy="1090570"/>
          </a:xfrm>
          <a:prstGeom prst="ellipse">
            <a:avLst/>
          </a:prstGeom>
          <a:solidFill>
            <a:srgbClr val="216564"/>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9" name="Rectangle 8">
            <a:extLst>
              <a:ext uri="{FF2B5EF4-FFF2-40B4-BE49-F238E27FC236}">
                <a16:creationId xmlns:a16="http://schemas.microsoft.com/office/drawing/2014/main" id="{B25CFF1F-CFC0-4DF1-9A58-435AEA482617}"/>
              </a:ext>
            </a:extLst>
          </p:cNvPr>
          <p:cNvSpPr/>
          <p:nvPr/>
        </p:nvSpPr>
        <p:spPr>
          <a:xfrm>
            <a:off x="6270235" y="1422874"/>
            <a:ext cx="116379" cy="5435125"/>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rgbClr val="216564"/>
              </a:solidFill>
            </a:endParaRPr>
          </a:p>
        </p:txBody>
      </p:sp>
      <p:sp>
        <p:nvSpPr>
          <p:cNvPr id="10" name="Oval 9">
            <a:extLst>
              <a:ext uri="{FF2B5EF4-FFF2-40B4-BE49-F238E27FC236}">
                <a16:creationId xmlns:a16="http://schemas.microsoft.com/office/drawing/2014/main" id="{4E2A8BA3-0BD3-4805-AF19-D57F2DC1FA5E}"/>
              </a:ext>
            </a:extLst>
          </p:cNvPr>
          <p:cNvSpPr/>
          <p:nvPr/>
        </p:nvSpPr>
        <p:spPr>
          <a:xfrm>
            <a:off x="5788401" y="1532552"/>
            <a:ext cx="1090570" cy="1090570"/>
          </a:xfrm>
          <a:prstGeom prst="ellipse">
            <a:avLst/>
          </a:prstGeom>
          <a:solidFill>
            <a:srgbClr val="216564"/>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1" name="Oval 10">
            <a:extLst>
              <a:ext uri="{FF2B5EF4-FFF2-40B4-BE49-F238E27FC236}">
                <a16:creationId xmlns:a16="http://schemas.microsoft.com/office/drawing/2014/main" id="{8FA7176B-8DEF-40A2-B6F4-D6A40E7456AF}"/>
              </a:ext>
            </a:extLst>
          </p:cNvPr>
          <p:cNvSpPr/>
          <p:nvPr/>
        </p:nvSpPr>
        <p:spPr>
          <a:xfrm>
            <a:off x="5788401" y="3230120"/>
            <a:ext cx="1090570" cy="1090570"/>
          </a:xfrm>
          <a:prstGeom prst="ellipse">
            <a:avLst/>
          </a:prstGeom>
          <a:solidFill>
            <a:srgbClr val="216564"/>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2" name="Oval 11">
            <a:extLst>
              <a:ext uri="{FF2B5EF4-FFF2-40B4-BE49-F238E27FC236}">
                <a16:creationId xmlns:a16="http://schemas.microsoft.com/office/drawing/2014/main" id="{8141CF1D-0233-4357-87E3-023999BDC9CF}"/>
              </a:ext>
            </a:extLst>
          </p:cNvPr>
          <p:cNvSpPr/>
          <p:nvPr/>
        </p:nvSpPr>
        <p:spPr>
          <a:xfrm>
            <a:off x="5788401" y="4820980"/>
            <a:ext cx="1090570" cy="1090570"/>
          </a:xfrm>
          <a:prstGeom prst="ellipse">
            <a:avLst/>
          </a:prstGeom>
          <a:solidFill>
            <a:srgbClr val="216564"/>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7" name="Text Placeholder 1">
            <a:extLst>
              <a:ext uri="{FF2B5EF4-FFF2-40B4-BE49-F238E27FC236}">
                <a16:creationId xmlns:a16="http://schemas.microsoft.com/office/drawing/2014/main" id="{A61A31FB-60FA-415A-AE18-1F3CCBDA7991}"/>
              </a:ext>
            </a:extLst>
          </p:cNvPr>
          <p:cNvSpPr txBox="1">
            <a:spLocks/>
          </p:cNvSpPr>
          <p:nvPr/>
        </p:nvSpPr>
        <p:spPr>
          <a:xfrm>
            <a:off x="1285681" y="1498996"/>
            <a:ext cx="4010364" cy="413417"/>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600" b="1" dirty="0">
                <a:solidFill>
                  <a:schemeClr val="tx1"/>
                </a:solidFill>
                <a:latin typeface="+mj-lt"/>
              </a:rPr>
              <a:t>VALUATION</a:t>
            </a:r>
            <a:endParaRPr lang="en-ID" sz="1600" b="1" dirty="0">
              <a:solidFill>
                <a:schemeClr val="tx1"/>
              </a:solidFill>
              <a:latin typeface="+mj-lt"/>
            </a:endParaRPr>
          </a:p>
        </p:txBody>
      </p:sp>
      <p:sp>
        <p:nvSpPr>
          <p:cNvPr id="38" name="Text Placeholder 2">
            <a:extLst>
              <a:ext uri="{FF2B5EF4-FFF2-40B4-BE49-F238E27FC236}">
                <a16:creationId xmlns:a16="http://schemas.microsoft.com/office/drawing/2014/main" id="{BF666D44-FD60-48AD-BCC8-EA7D6A6C8783}"/>
              </a:ext>
            </a:extLst>
          </p:cNvPr>
          <p:cNvSpPr txBox="1">
            <a:spLocks/>
          </p:cNvSpPr>
          <p:nvPr/>
        </p:nvSpPr>
        <p:spPr>
          <a:xfrm>
            <a:off x="1394622" y="1912414"/>
            <a:ext cx="4010364" cy="7403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buClr>
                <a:srgbClr val="620E1C"/>
              </a:buClr>
            </a:pPr>
            <a:r>
              <a:rPr lang="en-US" sz="1400"/>
              <a:t>Cyclically Adjusted P/E Ratio</a:t>
            </a:r>
          </a:p>
          <a:p>
            <a:pPr>
              <a:lnSpc>
                <a:spcPct val="150000"/>
              </a:lnSpc>
              <a:spcBef>
                <a:spcPts val="0"/>
              </a:spcBef>
              <a:buClr>
                <a:srgbClr val="620E1C"/>
              </a:buClr>
            </a:pPr>
            <a:r>
              <a:rPr lang="en-US" sz="1400"/>
              <a:t>Corporate Profit Margins</a:t>
            </a:r>
          </a:p>
          <a:p>
            <a:pPr>
              <a:lnSpc>
                <a:spcPct val="150000"/>
              </a:lnSpc>
              <a:spcBef>
                <a:spcPts val="0"/>
              </a:spcBef>
              <a:buClr>
                <a:srgbClr val="620E1C"/>
              </a:buClr>
            </a:pPr>
            <a:r>
              <a:rPr lang="en-US" sz="1400"/>
              <a:t>Market Cap to GDP</a:t>
            </a:r>
            <a:endParaRPr lang="en-ID" sz="1400"/>
          </a:p>
        </p:txBody>
      </p:sp>
      <p:sp>
        <p:nvSpPr>
          <p:cNvPr id="39" name="Text Placeholder 1">
            <a:extLst>
              <a:ext uri="{FF2B5EF4-FFF2-40B4-BE49-F238E27FC236}">
                <a16:creationId xmlns:a16="http://schemas.microsoft.com/office/drawing/2014/main" id="{CAB0DDB5-9CF9-4F72-91E7-774481B5B277}"/>
              </a:ext>
            </a:extLst>
          </p:cNvPr>
          <p:cNvSpPr txBox="1">
            <a:spLocks/>
          </p:cNvSpPr>
          <p:nvPr/>
        </p:nvSpPr>
        <p:spPr>
          <a:xfrm>
            <a:off x="1285681" y="3202906"/>
            <a:ext cx="4010364" cy="413417"/>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600" b="1">
                <a:solidFill>
                  <a:schemeClr val="tx1"/>
                </a:solidFill>
                <a:latin typeface="+mj-lt"/>
              </a:rPr>
              <a:t>INFLATION</a:t>
            </a:r>
            <a:endParaRPr lang="en-ID" sz="1600" b="1">
              <a:solidFill>
                <a:schemeClr val="tx1"/>
              </a:solidFill>
              <a:latin typeface="+mj-lt"/>
            </a:endParaRPr>
          </a:p>
        </p:txBody>
      </p:sp>
      <p:sp>
        <p:nvSpPr>
          <p:cNvPr id="40" name="Text Placeholder 2">
            <a:extLst>
              <a:ext uri="{FF2B5EF4-FFF2-40B4-BE49-F238E27FC236}">
                <a16:creationId xmlns:a16="http://schemas.microsoft.com/office/drawing/2014/main" id="{CE8379EB-AAC9-477A-A0A2-9BDEF014AEFB}"/>
              </a:ext>
            </a:extLst>
          </p:cNvPr>
          <p:cNvSpPr txBox="1">
            <a:spLocks/>
          </p:cNvSpPr>
          <p:nvPr/>
        </p:nvSpPr>
        <p:spPr>
          <a:xfrm>
            <a:off x="1394622" y="3616324"/>
            <a:ext cx="4010364" cy="7403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buClr>
                <a:srgbClr val="620E1C"/>
              </a:buClr>
            </a:pPr>
            <a:r>
              <a:rPr lang="en-US" sz="1400"/>
              <a:t>Consumer Price Inflation (CPI)</a:t>
            </a:r>
          </a:p>
          <a:p>
            <a:pPr>
              <a:lnSpc>
                <a:spcPct val="150000"/>
              </a:lnSpc>
              <a:spcBef>
                <a:spcPts val="0"/>
              </a:spcBef>
              <a:buClr>
                <a:srgbClr val="620E1C"/>
              </a:buClr>
            </a:pPr>
            <a:r>
              <a:rPr lang="en-US" sz="1400"/>
              <a:t>Industrial Metal Prices</a:t>
            </a:r>
          </a:p>
          <a:p>
            <a:pPr>
              <a:lnSpc>
                <a:spcPct val="150000"/>
              </a:lnSpc>
              <a:spcBef>
                <a:spcPts val="0"/>
              </a:spcBef>
              <a:buClr>
                <a:srgbClr val="620E1C"/>
              </a:buClr>
            </a:pPr>
            <a:r>
              <a:rPr lang="en-US" sz="1400"/>
              <a:t>Crude Oil</a:t>
            </a:r>
            <a:endParaRPr lang="en-ID" sz="1400"/>
          </a:p>
        </p:txBody>
      </p:sp>
      <p:sp>
        <p:nvSpPr>
          <p:cNvPr id="41" name="Text Placeholder 1">
            <a:extLst>
              <a:ext uri="{FF2B5EF4-FFF2-40B4-BE49-F238E27FC236}">
                <a16:creationId xmlns:a16="http://schemas.microsoft.com/office/drawing/2014/main" id="{7BFA0B61-76E9-4C20-B55C-19BD92DDD5CC}"/>
              </a:ext>
            </a:extLst>
          </p:cNvPr>
          <p:cNvSpPr txBox="1">
            <a:spLocks/>
          </p:cNvSpPr>
          <p:nvPr/>
        </p:nvSpPr>
        <p:spPr>
          <a:xfrm>
            <a:off x="1285681" y="4808497"/>
            <a:ext cx="4010364" cy="413417"/>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600" b="1">
                <a:solidFill>
                  <a:schemeClr val="tx1"/>
                </a:solidFill>
                <a:latin typeface="+mj-lt"/>
              </a:rPr>
              <a:t>TECHNICALS</a:t>
            </a:r>
            <a:endParaRPr lang="en-ID" sz="1600" b="1">
              <a:solidFill>
                <a:schemeClr val="tx1"/>
              </a:solidFill>
              <a:latin typeface="+mj-lt"/>
            </a:endParaRPr>
          </a:p>
        </p:txBody>
      </p:sp>
      <p:sp>
        <p:nvSpPr>
          <p:cNvPr id="42" name="Text Placeholder 2">
            <a:extLst>
              <a:ext uri="{FF2B5EF4-FFF2-40B4-BE49-F238E27FC236}">
                <a16:creationId xmlns:a16="http://schemas.microsoft.com/office/drawing/2014/main" id="{F33D51AB-5A44-474E-B2E3-2424DBFA3F27}"/>
              </a:ext>
            </a:extLst>
          </p:cNvPr>
          <p:cNvSpPr txBox="1">
            <a:spLocks/>
          </p:cNvSpPr>
          <p:nvPr/>
        </p:nvSpPr>
        <p:spPr>
          <a:xfrm>
            <a:off x="1394621" y="5221915"/>
            <a:ext cx="4572649" cy="7403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buClr>
                <a:srgbClr val="620E1C"/>
              </a:buClr>
            </a:pPr>
            <a:r>
              <a:rPr lang="en-US" sz="1400"/>
              <a:t>Index Price Relative to LT Moving Average</a:t>
            </a:r>
          </a:p>
          <a:p>
            <a:pPr>
              <a:lnSpc>
                <a:spcPct val="150000"/>
              </a:lnSpc>
              <a:spcBef>
                <a:spcPts val="0"/>
              </a:spcBef>
              <a:buClr>
                <a:srgbClr val="620E1C"/>
              </a:buClr>
            </a:pPr>
            <a:r>
              <a:rPr lang="en-US" sz="1400"/>
              <a:t>% of Stocks Above 50 Day Moving Average (DMA)</a:t>
            </a:r>
          </a:p>
          <a:p>
            <a:pPr>
              <a:lnSpc>
                <a:spcPct val="150000"/>
              </a:lnSpc>
              <a:spcBef>
                <a:spcPts val="0"/>
              </a:spcBef>
              <a:buClr>
                <a:srgbClr val="620E1C"/>
              </a:buClr>
            </a:pPr>
            <a:r>
              <a:rPr lang="en-US" sz="1400"/>
              <a:t>Cyclical vs Counter Cyclical Performance</a:t>
            </a:r>
            <a:endParaRPr lang="en-ID" sz="1400"/>
          </a:p>
        </p:txBody>
      </p:sp>
      <p:sp>
        <p:nvSpPr>
          <p:cNvPr id="43" name="Text Placeholder 1">
            <a:extLst>
              <a:ext uri="{FF2B5EF4-FFF2-40B4-BE49-F238E27FC236}">
                <a16:creationId xmlns:a16="http://schemas.microsoft.com/office/drawing/2014/main" id="{DDD003BC-653E-4836-B086-674604180A81}"/>
              </a:ext>
            </a:extLst>
          </p:cNvPr>
          <p:cNvSpPr txBox="1">
            <a:spLocks/>
          </p:cNvSpPr>
          <p:nvPr/>
        </p:nvSpPr>
        <p:spPr>
          <a:xfrm>
            <a:off x="7084778" y="1498996"/>
            <a:ext cx="4010364" cy="413417"/>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600" b="1">
                <a:solidFill>
                  <a:schemeClr val="tx1"/>
                </a:solidFill>
                <a:latin typeface="+mj-lt"/>
              </a:rPr>
              <a:t>AGGREGATE ECONOMY</a:t>
            </a:r>
            <a:endParaRPr lang="en-ID" sz="1600" b="1">
              <a:solidFill>
                <a:schemeClr val="tx1"/>
              </a:solidFill>
              <a:latin typeface="+mj-lt"/>
            </a:endParaRPr>
          </a:p>
        </p:txBody>
      </p:sp>
      <p:sp>
        <p:nvSpPr>
          <p:cNvPr id="44" name="Text Placeholder 2">
            <a:extLst>
              <a:ext uri="{FF2B5EF4-FFF2-40B4-BE49-F238E27FC236}">
                <a16:creationId xmlns:a16="http://schemas.microsoft.com/office/drawing/2014/main" id="{EFF5FDB7-2A14-40E1-9304-DBF41768250C}"/>
              </a:ext>
            </a:extLst>
          </p:cNvPr>
          <p:cNvSpPr txBox="1">
            <a:spLocks/>
          </p:cNvSpPr>
          <p:nvPr/>
        </p:nvSpPr>
        <p:spPr>
          <a:xfrm>
            <a:off x="7193719" y="1912414"/>
            <a:ext cx="4010364" cy="7403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buClr>
                <a:srgbClr val="620E1C"/>
              </a:buClr>
            </a:pPr>
            <a:r>
              <a:rPr lang="en-US" sz="1400"/>
              <a:t>Real Retail Sales</a:t>
            </a:r>
          </a:p>
          <a:p>
            <a:pPr>
              <a:lnSpc>
                <a:spcPct val="150000"/>
              </a:lnSpc>
              <a:spcBef>
                <a:spcPts val="0"/>
              </a:spcBef>
              <a:buClr>
                <a:srgbClr val="620E1C"/>
              </a:buClr>
            </a:pPr>
            <a:r>
              <a:rPr lang="en-US" sz="1400"/>
              <a:t>New Housing Starts</a:t>
            </a:r>
          </a:p>
          <a:p>
            <a:pPr>
              <a:lnSpc>
                <a:spcPct val="150000"/>
              </a:lnSpc>
              <a:spcBef>
                <a:spcPts val="0"/>
              </a:spcBef>
              <a:buClr>
                <a:srgbClr val="620E1C"/>
              </a:buClr>
            </a:pPr>
            <a:r>
              <a:rPr lang="en-US" sz="1400"/>
              <a:t>Initial Jobless Claims</a:t>
            </a:r>
            <a:endParaRPr lang="en-ID" sz="1400"/>
          </a:p>
        </p:txBody>
      </p:sp>
      <p:sp>
        <p:nvSpPr>
          <p:cNvPr id="45" name="Text Placeholder 1">
            <a:extLst>
              <a:ext uri="{FF2B5EF4-FFF2-40B4-BE49-F238E27FC236}">
                <a16:creationId xmlns:a16="http://schemas.microsoft.com/office/drawing/2014/main" id="{7C5A1BA7-764A-479C-A800-C22B81446F69}"/>
              </a:ext>
            </a:extLst>
          </p:cNvPr>
          <p:cNvSpPr txBox="1">
            <a:spLocks/>
          </p:cNvSpPr>
          <p:nvPr/>
        </p:nvSpPr>
        <p:spPr>
          <a:xfrm>
            <a:off x="7084778" y="3202906"/>
            <a:ext cx="4010364" cy="413417"/>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600" b="1">
                <a:solidFill>
                  <a:schemeClr val="tx1"/>
                </a:solidFill>
                <a:latin typeface="+mj-lt"/>
              </a:rPr>
              <a:t>LIQUIDITY</a:t>
            </a:r>
            <a:endParaRPr lang="en-ID" sz="1600" b="1">
              <a:solidFill>
                <a:schemeClr val="tx1"/>
              </a:solidFill>
              <a:latin typeface="+mj-lt"/>
            </a:endParaRPr>
          </a:p>
        </p:txBody>
      </p:sp>
      <p:sp>
        <p:nvSpPr>
          <p:cNvPr id="46" name="Text Placeholder 2">
            <a:extLst>
              <a:ext uri="{FF2B5EF4-FFF2-40B4-BE49-F238E27FC236}">
                <a16:creationId xmlns:a16="http://schemas.microsoft.com/office/drawing/2014/main" id="{80F799BD-2E59-4A5A-BE15-1D6496BEECBA}"/>
              </a:ext>
            </a:extLst>
          </p:cNvPr>
          <p:cNvSpPr txBox="1">
            <a:spLocks/>
          </p:cNvSpPr>
          <p:nvPr/>
        </p:nvSpPr>
        <p:spPr>
          <a:xfrm>
            <a:off x="7193719" y="3616324"/>
            <a:ext cx="4010364" cy="7403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buClr>
                <a:srgbClr val="620E1C"/>
              </a:buClr>
            </a:pPr>
            <a:r>
              <a:rPr lang="en-US" sz="1400"/>
              <a:t>Yield Curve</a:t>
            </a:r>
          </a:p>
          <a:p>
            <a:pPr>
              <a:lnSpc>
                <a:spcPct val="150000"/>
              </a:lnSpc>
              <a:spcBef>
                <a:spcPts val="0"/>
              </a:spcBef>
              <a:buClr>
                <a:srgbClr val="620E1C"/>
              </a:buClr>
            </a:pPr>
            <a:r>
              <a:rPr lang="en-US" sz="1400"/>
              <a:t>Corporate Bond Spreads</a:t>
            </a:r>
          </a:p>
          <a:p>
            <a:pPr>
              <a:lnSpc>
                <a:spcPct val="150000"/>
              </a:lnSpc>
              <a:spcBef>
                <a:spcPts val="0"/>
              </a:spcBef>
              <a:buClr>
                <a:srgbClr val="620E1C"/>
              </a:buClr>
            </a:pPr>
            <a:r>
              <a:rPr lang="en-US" sz="1400"/>
              <a:t>Swap Spreads</a:t>
            </a:r>
            <a:endParaRPr lang="en-ID" sz="1400"/>
          </a:p>
        </p:txBody>
      </p:sp>
      <p:sp>
        <p:nvSpPr>
          <p:cNvPr id="47" name="Text Placeholder 1">
            <a:extLst>
              <a:ext uri="{FF2B5EF4-FFF2-40B4-BE49-F238E27FC236}">
                <a16:creationId xmlns:a16="http://schemas.microsoft.com/office/drawing/2014/main" id="{5D8424DE-32C5-4B79-8B29-1F94442C6C41}"/>
              </a:ext>
            </a:extLst>
          </p:cNvPr>
          <p:cNvSpPr txBox="1">
            <a:spLocks/>
          </p:cNvSpPr>
          <p:nvPr/>
        </p:nvSpPr>
        <p:spPr>
          <a:xfrm>
            <a:off x="7084778" y="4808497"/>
            <a:ext cx="4010364" cy="413417"/>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600" b="1">
                <a:solidFill>
                  <a:schemeClr val="tx1"/>
                </a:solidFill>
                <a:latin typeface="+mj-lt"/>
              </a:rPr>
              <a:t>SENTIMENT</a:t>
            </a:r>
            <a:endParaRPr lang="en-ID" sz="1600" b="1">
              <a:solidFill>
                <a:schemeClr val="tx1"/>
              </a:solidFill>
              <a:latin typeface="+mj-lt"/>
            </a:endParaRPr>
          </a:p>
        </p:txBody>
      </p:sp>
      <p:sp>
        <p:nvSpPr>
          <p:cNvPr id="48" name="Text Placeholder 2">
            <a:extLst>
              <a:ext uri="{FF2B5EF4-FFF2-40B4-BE49-F238E27FC236}">
                <a16:creationId xmlns:a16="http://schemas.microsoft.com/office/drawing/2014/main" id="{2C3357CF-275F-4C51-824F-95529940DFF5}"/>
              </a:ext>
            </a:extLst>
          </p:cNvPr>
          <p:cNvSpPr txBox="1">
            <a:spLocks/>
          </p:cNvSpPr>
          <p:nvPr/>
        </p:nvSpPr>
        <p:spPr>
          <a:xfrm>
            <a:off x="7193719" y="5221915"/>
            <a:ext cx="5001858" cy="7403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buClr>
                <a:srgbClr val="620E1C"/>
              </a:buClr>
            </a:pPr>
            <a:r>
              <a:rPr lang="en-US" sz="1400"/>
              <a:t>University of Michigan Consumer Sentiment Index</a:t>
            </a:r>
          </a:p>
          <a:p>
            <a:pPr>
              <a:lnSpc>
                <a:spcPct val="150000"/>
              </a:lnSpc>
              <a:spcBef>
                <a:spcPts val="0"/>
              </a:spcBef>
              <a:buClr>
                <a:srgbClr val="620E1C"/>
              </a:buClr>
            </a:pPr>
            <a:r>
              <a:rPr lang="en-US" sz="1400"/>
              <a:t>Investment Fund Flows</a:t>
            </a:r>
          </a:p>
          <a:p>
            <a:pPr>
              <a:lnSpc>
                <a:spcPct val="150000"/>
              </a:lnSpc>
              <a:spcBef>
                <a:spcPts val="0"/>
              </a:spcBef>
              <a:buClr>
                <a:srgbClr val="620E1C"/>
              </a:buClr>
            </a:pPr>
            <a:r>
              <a:rPr lang="en-US" sz="1400"/>
              <a:t>Investor Sentiment Surveys</a:t>
            </a:r>
            <a:endParaRPr lang="en-ID" sz="1400"/>
          </a:p>
        </p:txBody>
      </p:sp>
      <p:pic>
        <p:nvPicPr>
          <p:cNvPr id="8" name="Picture 7" descr="Icon&#10;&#10;Description automatically generated">
            <a:extLst>
              <a:ext uri="{FF2B5EF4-FFF2-40B4-BE49-F238E27FC236}">
                <a16:creationId xmlns:a16="http://schemas.microsoft.com/office/drawing/2014/main" id="{9BEC624F-8888-CE46-96EF-BCCCA9DBBE9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708" y="1477771"/>
            <a:ext cx="1165540" cy="1165540"/>
          </a:xfrm>
          <a:prstGeom prst="rect">
            <a:avLst/>
          </a:prstGeom>
        </p:spPr>
      </p:pic>
      <p:pic>
        <p:nvPicPr>
          <p:cNvPr id="14" name="Picture 13" descr="A white letter on a black background&#10;&#10;Description automatically generated with medium confidence">
            <a:extLst>
              <a:ext uri="{FF2B5EF4-FFF2-40B4-BE49-F238E27FC236}">
                <a16:creationId xmlns:a16="http://schemas.microsoft.com/office/drawing/2014/main" id="{9045F24A-1608-AF41-A51A-953564BF5F7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9358" y="3192022"/>
            <a:ext cx="1150239" cy="1150239"/>
          </a:xfrm>
          <a:prstGeom prst="rect">
            <a:avLst/>
          </a:prstGeom>
        </p:spPr>
      </p:pic>
      <p:pic>
        <p:nvPicPr>
          <p:cNvPr id="16" name="Picture 15" descr="Icon&#10;&#10;Description automatically generated">
            <a:extLst>
              <a:ext uri="{FF2B5EF4-FFF2-40B4-BE49-F238E27FC236}">
                <a16:creationId xmlns:a16="http://schemas.microsoft.com/office/drawing/2014/main" id="{485AD42A-26FC-344F-8925-DB37BEC22AB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30531" y="4820950"/>
            <a:ext cx="1031866" cy="1031866"/>
          </a:xfrm>
          <a:prstGeom prst="rect">
            <a:avLst/>
          </a:prstGeom>
        </p:spPr>
      </p:pic>
      <p:pic>
        <p:nvPicPr>
          <p:cNvPr id="18" name="Picture 17" descr="Icon&#10;&#10;Description automatically generated">
            <a:extLst>
              <a:ext uri="{FF2B5EF4-FFF2-40B4-BE49-F238E27FC236}">
                <a16:creationId xmlns:a16="http://schemas.microsoft.com/office/drawing/2014/main" id="{446EFE7A-C95D-D147-855E-8E61919EF03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847152" y="1579269"/>
            <a:ext cx="962544" cy="962544"/>
          </a:xfrm>
          <a:prstGeom prst="rect">
            <a:avLst/>
          </a:prstGeom>
        </p:spPr>
      </p:pic>
      <p:pic>
        <p:nvPicPr>
          <p:cNvPr id="20" name="Picture 19" descr="Icon&#10;&#10;Description automatically generated">
            <a:extLst>
              <a:ext uri="{FF2B5EF4-FFF2-40B4-BE49-F238E27FC236}">
                <a16:creationId xmlns:a16="http://schemas.microsoft.com/office/drawing/2014/main" id="{51BD9236-E559-F542-B485-D78A57FEAFA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807824" y="3213486"/>
            <a:ext cx="1031819" cy="1031819"/>
          </a:xfrm>
          <a:prstGeom prst="rect">
            <a:avLst/>
          </a:prstGeom>
        </p:spPr>
      </p:pic>
      <p:pic>
        <p:nvPicPr>
          <p:cNvPr id="49" name="Picture 48" descr="A picture containing icon&#10;&#10;Description automatically generated">
            <a:extLst>
              <a:ext uri="{FF2B5EF4-FFF2-40B4-BE49-F238E27FC236}">
                <a16:creationId xmlns:a16="http://schemas.microsoft.com/office/drawing/2014/main" id="{F2F1ECE7-A36D-2F4D-AFDE-4A37744D53A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776616" y="4809195"/>
            <a:ext cx="1114139" cy="1114139"/>
          </a:xfrm>
          <a:prstGeom prst="rect">
            <a:avLst/>
          </a:prstGeom>
        </p:spPr>
      </p:pic>
    </p:spTree>
    <p:extLst>
      <p:ext uri="{BB962C8B-B14F-4D97-AF65-F5344CB8AC3E}">
        <p14:creationId xmlns:p14="http://schemas.microsoft.com/office/powerpoint/2010/main" val="26179611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06A6C4C-FF86-42DF-95D2-FF99863F1096}"/>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CD7AC14D-E344-4707-9FB8-60E7FF7603BF}"/>
              </a:ext>
            </a:extLst>
          </p:cNvPr>
          <p:cNvSpPr txBox="1"/>
          <p:nvPr/>
        </p:nvSpPr>
        <p:spPr>
          <a:xfrm>
            <a:off x="2819400" y="585779"/>
            <a:ext cx="6553261" cy="523220"/>
          </a:xfrm>
          <a:prstGeom prst="rect">
            <a:avLst/>
          </a:prstGeom>
          <a:noFill/>
        </p:spPr>
        <p:txBody>
          <a:bodyPr wrap="square" lIns="91440" tIns="45720" rIns="91440" bIns="45720" rtlCol="0" anchor="t">
            <a:spAutoFit/>
          </a:bodyPr>
          <a:lstStyle/>
          <a:p>
            <a:pPr algn="ctr"/>
            <a:r>
              <a:rPr lang="en-US" sz="2800" dirty="0">
                <a:solidFill>
                  <a:srgbClr val="216564"/>
                </a:solidFill>
                <a:latin typeface="Montserrat ExtraBold"/>
              </a:rPr>
              <a:t>What is </a:t>
            </a:r>
            <a:r>
              <a:rPr lang="en-US" sz="2800" dirty="0" err="1">
                <a:solidFill>
                  <a:srgbClr val="216564"/>
                </a:solidFill>
                <a:latin typeface="Montserrat ExtraBold"/>
              </a:rPr>
              <a:t>micro</a:t>
            </a:r>
            <a:r>
              <a:rPr lang="en-US" sz="2800" dirty="0" err="1">
                <a:solidFill>
                  <a:srgbClr val="216564"/>
                </a:solidFill>
                <a:latin typeface="Montserrat" pitchFamily="2" charset="77"/>
              </a:rPr>
              <a:t>cast</a:t>
            </a:r>
            <a:r>
              <a:rPr lang="en-US" sz="2800" baseline="30000" dirty="0" err="1">
                <a:solidFill>
                  <a:srgbClr val="216564"/>
                </a:solidFill>
                <a:latin typeface="Montserrat" pitchFamily="2" charset="77"/>
              </a:rPr>
              <a:t>TM</a:t>
            </a:r>
            <a:r>
              <a:rPr lang="en-US" sz="2800" dirty="0">
                <a:solidFill>
                  <a:srgbClr val="216564"/>
                </a:solidFill>
                <a:latin typeface="Montserrat ExtraBold"/>
              </a:rPr>
              <a:t>?</a:t>
            </a:r>
            <a:endParaRPr lang="en-US" dirty="0"/>
          </a:p>
        </p:txBody>
      </p:sp>
      <p:pic>
        <p:nvPicPr>
          <p:cNvPr id="4" name="Picture 3" descr="A black and white image of a basketball&#10;&#10;Description automatically generated">
            <a:extLst>
              <a:ext uri="{FF2B5EF4-FFF2-40B4-BE49-F238E27FC236}">
                <a16:creationId xmlns:a16="http://schemas.microsoft.com/office/drawing/2014/main" id="{4266063F-A819-24C1-FE32-C0619310419B}"/>
              </a:ext>
            </a:extLst>
          </p:cNvPr>
          <p:cNvPicPr>
            <a:picLocks noChangeAspect="1"/>
          </p:cNvPicPr>
          <p:nvPr/>
        </p:nvPicPr>
        <p:blipFill rotWithShape="1">
          <a:blip r:embed="rId3"/>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5AE24492-B659-846D-2389-04A4E4AB4DCC}"/>
              </a:ext>
            </a:extLst>
          </p:cNvPr>
          <p:cNvPicPr>
            <a:picLocks noChangeAspect="1"/>
          </p:cNvPicPr>
          <p:nvPr/>
        </p:nvPicPr>
        <p:blipFill>
          <a:blip r:embed="rId4"/>
          <a:srcRect/>
          <a:stretch/>
        </p:blipFill>
        <p:spPr>
          <a:xfrm>
            <a:off x="8969353" y="93583"/>
            <a:ext cx="2739487" cy="565693"/>
          </a:xfrm>
          <a:prstGeom prst="rect">
            <a:avLst/>
          </a:prstGeom>
        </p:spPr>
      </p:pic>
      <p:sp>
        <p:nvSpPr>
          <p:cNvPr id="9" name="Google Shape;62;p1">
            <a:extLst>
              <a:ext uri="{FF2B5EF4-FFF2-40B4-BE49-F238E27FC236}">
                <a16:creationId xmlns:a16="http://schemas.microsoft.com/office/drawing/2014/main" id="{6F5968E7-BBF5-FEB3-714F-2BE7E0322A94}"/>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sp>
        <p:nvSpPr>
          <p:cNvPr id="6" name="TextBox 5">
            <a:extLst>
              <a:ext uri="{FF2B5EF4-FFF2-40B4-BE49-F238E27FC236}">
                <a16:creationId xmlns:a16="http://schemas.microsoft.com/office/drawing/2014/main" id="{C8905349-D0E8-7728-CB7D-5C7BDAACAC37}"/>
              </a:ext>
            </a:extLst>
          </p:cNvPr>
          <p:cNvSpPr txBox="1"/>
          <p:nvPr/>
        </p:nvSpPr>
        <p:spPr>
          <a:xfrm>
            <a:off x="579321" y="6554335"/>
            <a:ext cx="3098261" cy="215444"/>
          </a:xfrm>
          <a:prstGeom prst="rect">
            <a:avLst/>
          </a:prstGeom>
          <a:noFill/>
        </p:spPr>
        <p:txBody>
          <a:bodyPr wrap="square" rtlCol="0">
            <a:spAutoFit/>
          </a:bodyPr>
          <a:lstStyle/>
          <a:p>
            <a:pPr marL="0" marR="0" lvl="0" indent="0" algn="ctr" rtl="0">
              <a:lnSpc>
                <a:spcPct val="100000"/>
              </a:lnSpc>
              <a:spcBef>
                <a:spcPts val="0"/>
              </a:spcBef>
              <a:spcAft>
                <a:spcPts val="0"/>
              </a:spcAft>
              <a:buClr>
                <a:srgbClr val="000000"/>
              </a:buClr>
              <a:buSzPts val="5400"/>
              <a:buFont typeface="Arial"/>
              <a:buNone/>
            </a:pPr>
            <a:r>
              <a:rPr lang="en-US" sz="800" u="none" strike="noStrike" cap="none">
                <a:solidFill>
                  <a:srgbClr val="216564"/>
                </a:solidFill>
                <a:latin typeface="Calibri" panose="020F0502020204030204" pitchFamily="34" charset="0"/>
                <a:ea typeface="Comfortaa"/>
                <a:cs typeface="Calibri" panose="020F0502020204030204" pitchFamily="34" charset="0"/>
                <a:sym typeface="Comfortaa"/>
              </a:rPr>
              <a:t>Source: Piper Sandler, Corbett Road</a:t>
            </a:r>
          </a:p>
        </p:txBody>
      </p:sp>
      <p:sp>
        <p:nvSpPr>
          <p:cNvPr id="3" name="TextBox 2">
            <a:extLst>
              <a:ext uri="{FF2B5EF4-FFF2-40B4-BE49-F238E27FC236}">
                <a16:creationId xmlns:a16="http://schemas.microsoft.com/office/drawing/2014/main" id="{65243AE8-F570-34CF-D487-6FBBDDE4D4EB}"/>
              </a:ext>
            </a:extLst>
          </p:cNvPr>
          <p:cNvSpPr txBox="1"/>
          <p:nvPr/>
        </p:nvSpPr>
        <p:spPr>
          <a:xfrm>
            <a:off x="444500" y="1992506"/>
            <a:ext cx="5397499"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216564"/>
                </a:solidFill>
                <a:latin typeface="Montserrat" pitchFamily="2" charset="77"/>
              </a:rPr>
              <a:t>Corbett Road examines data across four specific categories (“TUMS”) that we believe impact near to intermediate-term market conditions. </a:t>
            </a:r>
            <a:r>
              <a:rPr lang="en-US" sz="1400" b="1" dirty="0" err="1">
                <a:solidFill>
                  <a:srgbClr val="216564"/>
                </a:solidFill>
                <a:latin typeface="Montserrat" pitchFamily="2" charset="77"/>
              </a:rPr>
              <a:t>micro</a:t>
            </a:r>
            <a:r>
              <a:rPr lang="en-US" sz="1400" dirty="0" err="1">
                <a:solidFill>
                  <a:srgbClr val="216564"/>
                </a:solidFill>
                <a:latin typeface="Montserrat" pitchFamily="2" charset="77"/>
              </a:rPr>
              <a:t>cast</a:t>
            </a:r>
            <a:r>
              <a:rPr lang="en-US" sz="1400" dirty="0">
                <a:solidFill>
                  <a:srgbClr val="216564"/>
                </a:solidFill>
                <a:latin typeface="Montserrat" pitchFamily="2" charset="77"/>
              </a:rPr>
              <a:t>™ assesses more than ten specific indicators within these four categories. </a:t>
            </a:r>
          </a:p>
          <a:p>
            <a:endParaRPr lang="en-US" sz="1400" dirty="0">
              <a:solidFill>
                <a:srgbClr val="216564"/>
              </a:solidFill>
              <a:latin typeface="Montserrat" pitchFamily="2" charset="77"/>
            </a:endParaRPr>
          </a:p>
          <a:p>
            <a:endParaRPr lang="en-US" sz="1400" dirty="0">
              <a:solidFill>
                <a:srgbClr val="216564"/>
              </a:solidFill>
              <a:latin typeface="Montserrat" pitchFamily="2" charset="77"/>
            </a:endParaRPr>
          </a:p>
          <a:p>
            <a:r>
              <a:rPr lang="en-US" sz="1400" dirty="0">
                <a:solidFill>
                  <a:srgbClr val="216564"/>
                </a:solidFill>
                <a:latin typeface="Montserrat" pitchFamily="2" charset="77"/>
              </a:rPr>
              <a:t>Each of the indicators are designed to give positive or negative signals that, in aggregate, generate the </a:t>
            </a:r>
            <a:r>
              <a:rPr lang="en-US" sz="1400" b="1" dirty="0" err="1">
                <a:solidFill>
                  <a:srgbClr val="216564"/>
                </a:solidFill>
                <a:latin typeface="Montserrat" pitchFamily="2" charset="77"/>
              </a:rPr>
              <a:t>micro</a:t>
            </a:r>
            <a:r>
              <a:rPr lang="en-US" sz="1400" dirty="0" err="1">
                <a:solidFill>
                  <a:srgbClr val="216564"/>
                </a:solidFill>
                <a:latin typeface="Montserrat" pitchFamily="2" charset="77"/>
              </a:rPr>
              <a:t>cast</a:t>
            </a:r>
            <a:r>
              <a:rPr lang="en-US" sz="1400" dirty="0">
                <a:solidFill>
                  <a:srgbClr val="216564"/>
                </a:solidFill>
                <a:latin typeface="Montserrat" pitchFamily="2" charset="77"/>
              </a:rPr>
              <a:t>™ optimal risk allocation. This determines the allocation split between equity and defensive assets within the strategy.</a:t>
            </a:r>
          </a:p>
        </p:txBody>
      </p:sp>
      <p:pic>
        <p:nvPicPr>
          <p:cNvPr id="7" name="Picture 6">
            <a:extLst>
              <a:ext uri="{FF2B5EF4-FFF2-40B4-BE49-F238E27FC236}">
                <a16:creationId xmlns:a16="http://schemas.microsoft.com/office/drawing/2014/main" id="{D9302F69-4279-AC5C-78DD-DDB82B12B81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806397" y="2114551"/>
            <a:ext cx="6295531" cy="2324100"/>
          </a:xfrm>
          <a:prstGeom prst="rect">
            <a:avLst/>
          </a:prstGeom>
        </p:spPr>
      </p:pic>
    </p:spTree>
    <p:extLst>
      <p:ext uri="{BB962C8B-B14F-4D97-AF65-F5344CB8AC3E}">
        <p14:creationId xmlns:p14="http://schemas.microsoft.com/office/powerpoint/2010/main" val="267998212"/>
      </p:ext>
    </p:extLst>
  </p:cSld>
  <p:clrMapOvr>
    <a:masterClrMapping/>
  </p:clrMapOvr>
  <p:transition spd="slow">
    <p:wip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F28986A-A228-922B-F3F6-2C24BDB52A3C}"/>
              </a:ext>
            </a:extLst>
          </p:cNvPr>
          <p:cNvSpPr/>
          <p:nvPr/>
        </p:nvSpPr>
        <p:spPr>
          <a:xfrm>
            <a:off x="0" y="-75304"/>
            <a:ext cx="2163560" cy="6933304"/>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9B7188A0-9E56-4BFD-813B-014F6F0859BB}"/>
              </a:ext>
            </a:extLst>
          </p:cNvPr>
          <p:cNvSpPr/>
          <p:nvPr/>
        </p:nvSpPr>
        <p:spPr>
          <a:xfrm>
            <a:off x="1568740" y="1367404"/>
            <a:ext cx="1090570" cy="1090570"/>
          </a:xfrm>
          <a:prstGeom prst="ellipse">
            <a:avLst/>
          </a:prstGeom>
          <a:solidFill>
            <a:srgbClr val="216564"/>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 name="Oval 3">
            <a:extLst>
              <a:ext uri="{FF2B5EF4-FFF2-40B4-BE49-F238E27FC236}">
                <a16:creationId xmlns:a16="http://schemas.microsoft.com/office/drawing/2014/main" id="{E2E3287F-1DE6-4344-8374-DCC76EDA43CB}"/>
              </a:ext>
            </a:extLst>
          </p:cNvPr>
          <p:cNvSpPr/>
          <p:nvPr/>
        </p:nvSpPr>
        <p:spPr>
          <a:xfrm>
            <a:off x="1568740" y="2671687"/>
            <a:ext cx="1090570" cy="1090570"/>
          </a:xfrm>
          <a:prstGeom prst="ellipse">
            <a:avLst/>
          </a:prstGeom>
          <a:solidFill>
            <a:srgbClr val="216564"/>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5" name="Oval 4">
            <a:extLst>
              <a:ext uri="{FF2B5EF4-FFF2-40B4-BE49-F238E27FC236}">
                <a16:creationId xmlns:a16="http://schemas.microsoft.com/office/drawing/2014/main" id="{FC02C25A-9481-4E24-ACB8-6441FB0D7876}"/>
              </a:ext>
            </a:extLst>
          </p:cNvPr>
          <p:cNvSpPr/>
          <p:nvPr/>
        </p:nvSpPr>
        <p:spPr>
          <a:xfrm>
            <a:off x="1568740" y="3967581"/>
            <a:ext cx="1090570" cy="1090570"/>
          </a:xfrm>
          <a:prstGeom prst="ellipse">
            <a:avLst/>
          </a:prstGeom>
          <a:solidFill>
            <a:srgbClr val="216564"/>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6" name="Oval 5">
            <a:extLst>
              <a:ext uri="{FF2B5EF4-FFF2-40B4-BE49-F238E27FC236}">
                <a16:creationId xmlns:a16="http://schemas.microsoft.com/office/drawing/2014/main" id="{63945F18-AC4F-4E14-8463-D4BAF6FC32D0}"/>
              </a:ext>
            </a:extLst>
          </p:cNvPr>
          <p:cNvSpPr/>
          <p:nvPr/>
        </p:nvSpPr>
        <p:spPr>
          <a:xfrm>
            <a:off x="1568740" y="5271864"/>
            <a:ext cx="1090570" cy="1090570"/>
          </a:xfrm>
          <a:prstGeom prst="ellipse">
            <a:avLst/>
          </a:prstGeom>
          <a:solidFill>
            <a:srgbClr val="216564"/>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5" name="Google Shape;1603;p40">
            <a:extLst>
              <a:ext uri="{FF2B5EF4-FFF2-40B4-BE49-F238E27FC236}">
                <a16:creationId xmlns:a16="http://schemas.microsoft.com/office/drawing/2014/main" id="{7077CF45-C917-4C17-9C35-301599968624}"/>
              </a:ext>
            </a:extLst>
          </p:cNvPr>
          <p:cNvSpPr txBox="1"/>
          <p:nvPr/>
        </p:nvSpPr>
        <p:spPr>
          <a:xfrm>
            <a:off x="2804090" y="1266737"/>
            <a:ext cx="8601679" cy="1370940"/>
          </a:xfrm>
          <a:prstGeom prst="rect">
            <a:avLst/>
          </a:prstGeom>
          <a:noFill/>
          <a:ln>
            <a:noFill/>
          </a:ln>
        </p:spPr>
        <p:txBody>
          <a:bodyPr spcFirstLastPara="1" wrap="square" lIns="0" tIns="6350" rIns="0" bIns="0" anchor="t" anchorCtr="0">
            <a:noAutofit/>
          </a:bodyPr>
          <a:lstStyle/>
          <a:p>
            <a:pPr>
              <a:lnSpc>
                <a:spcPct val="150000"/>
              </a:lnSpc>
            </a:pPr>
            <a:r>
              <a:rPr lang="en-US" sz="1600" b="1">
                <a:latin typeface="+mj-lt"/>
              </a:rPr>
              <a:t>TREND</a:t>
            </a:r>
          </a:p>
          <a:p>
            <a:pPr marL="171450" indent="-171450">
              <a:lnSpc>
                <a:spcPct val="150000"/>
              </a:lnSpc>
              <a:spcBef>
                <a:spcPts val="0"/>
              </a:spcBef>
              <a:buClr>
                <a:srgbClr val="620E1C"/>
              </a:buClr>
              <a:buFont typeface="Arial" panose="020B0604020202020204" pitchFamily="34" charset="0"/>
              <a:buChar char="•"/>
            </a:pPr>
            <a:r>
              <a:rPr lang="en-US" sz="1200"/>
              <a:t>Price vs 200-dma</a:t>
            </a:r>
          </a:p>
          <a:p>
            <a:pPr marL="171450" indent="-171450">
              <a:lnSpc>
                <a:spcPct val="150000"/>
              </a:lnSpc>
              <a:spcBef>
                <a:spcPts val="0"/>
              </a:spcBef>
              <a:buClr>
                <a:srgbClr val="620E1C"/>
              </a:buClr>
              <a:buFont typeface="Arial" panose="020B0604020202020204" pitchFamily="34" charset="0"/>
              <a:buChar char="•"/>
            </a:pPr>
            <a:r>
              <a:rPr lang="en-US" sz="1200"/>
              <a:t>Price vs 50-dma</a:t>
            </a:r>
          </a:p>
          <a:p>
            <a:pPr marL="171450" indent="-171450">
              <a:lnSpc>
                <a:spcPct val="150000"/>
              </a:lnSpc>
              <a:spcBef>
                <a:spcPts val="0"/>
              </a:spcBef>
              <a:buClr>
                <a:srgbClr val="620E1C"/>
              </a:buClr>
              <a:buFont typeface="Arial" panose="020B0604020202020204" pitchFamily="34" charset="0"/>
              <a:buChar char="•"/>
            </a:pPr>
            <a:r>
              <a:rPr lang="en-US" sz="1200"/>
              <a:t>Price vs 21-dma</a:t>
            </a:r>
            <a:endParaRPr lang="en-ID" sz="1200"/>
          </a:p>
        </p:txBody>
      </p:sp>
      <p:sp>
        <p:nvSpPr>
          <p:cNvPr id="36" name="Google Shape;1603;p40">
            <a:extLst>
              <a:ext uri="{FF2B5EF4-FFF2-40B4-BE49-F238E27FC236}">
                <a16:creationId xmlns:a16="http://schemas.microsoft.com/office/drawing/2014/main" id="{ADCFCB6B-BE0C-4121-ADED-CF1906D594B0}"/>
              </a:ext>
            </a:extLst>
          </p:cNvPr>
          <p:cNvSpPr txBox="1"/>
          <p:nvPr/>
        </p:nvSpPr>
        <p:spPr>
          <a:xfrm>
            <a:off x="2804090" y="2531502"/>
            <a:ext cx="8601679" cy="1370940"/>
          </a:xfrm>
          <a:prstGeom prst="rect">
            <a:avLst/>
          </a:prstGeom>
          <a:noFill/>
          <a:ln>
            <a:noFill/>
          </a:ln>
        </p:spPr>
        <p:txBody>
          <a:bodyPr spcFirstLastPara="1" wrap="square" lIns="0" tIns="6350" rIns="0" bIns="0" anchor="t" anchorCtr="0">
            <a:noAutofit/>
          </a:bodyPr>
          <a:lstStyle/>
          <a:p>
            <a:pPr>
              <a:lnSpc>
                <a:spcPct val="150000"/>
              </a:lnSpc>
            </a:pPr>
            <a:r>
              <a:rPr lang="en-US" sz="1600" b="1"/>
              <a:t>UNDERLYING BREADTH</a:t>
            </a:r>
          </a:p>
          <a:p>
            <a:pPr marL="171450" indent="-171450">
              <a:lnSpc>
                <a:spcPct val="150000"/>
              </a:lnSpc>
              <a:spcBef>
                <a:spcPts val="0"/>
              </a:spcBef>
              <a:buClr>
                <a:srgbClr val="620E1C"/>
              </a:buClr>
              <a:buFont typeface="Arial" panose="020B0604020202020204" pitchFamily="34" charset="0"/>
              <a:buChar char="•"/>
            </a:pPr>
            <a:r>
              <a:rPr lang="en-US" sz="1200"/>
              <a:t>% of stocks above 50-dma</a:t>
            </a:r>
          </a:p>
          <a:p>
            <a:pPr marL="171450" indent="-171450">
              <a:lnSpc>
                <a:spcPct val="150000"/>
              </a:lnSpc>
              <a:spcBef>
                <a:spcPts val="0"/>
              </a:spcBef>
              <a:buClr>
                <a:srgbClr val="620E1C"/>
              </a:buClr>
              <a:buFont typeface="Arial" panose="020B0604020202020204" pitchFamily="34" charset="0"/>
              <a:buChar char="•"/>
            </a:pPr>
            <a:r>
              <a:rPr lang="en-US" sz="1200"/>
              <a:t>Accumulation-Distribution Line</a:t>
            </a:r>
          </a:p>
          <a:p>
            <a:pPr marL="171450" indent="-171450">
              <a:lnSpc>
                <a:spcPct val="150000"/>
              </a:lnSpc>
              <a:spcBef>
                <a:spcPts val="0"/>
              </a:spcBef>
              <a:buClr>
                <a:srgbClr val="620E1C"/>
              </a:buClr>
              <a:buFont typeface="Arial" panose="020B0604020202020204" pitchFamily="34" charset="0"/>
              <a:buChar char="•"/>
            </a:pPr>
            <a:r>
              <a:rPr lang="en-US" sz="1200"/>
              <a:t>Hi/Lo Ratio</a:t>
            </a:r>
            <a:endParaRPr lang="en-ID" sz="1200"/>
          </a:p>
        </p:txBody>
      </p:sp>
      <p:sp>
        <p:nvSpPr>
          <p:cNvPr id="37" name="Google Shape;1603;p40">
            <a:extLst>
              <a:ext uri="{FF2B5EF4-FFF2-40B4-BE49-F238E27FC236}">
                <a16:creationId xmlns:a16="http://schemas.microsoft.com/office/drawing/2014/main" id="{2C5EEAE2-E7BF-4ECD-B458-C395C9B1F122}"/>
              </a:ext>
            </a:extLst>
          </p:cNvPr>
          <p:cNvSpPr txBox="1"/>
          <p:nvPr/>
        </p:nvSpPr>
        <p:spPr>
          <a:xfrm>
            <a:off x="2804090" y="3827396"/>
            <a:ext cx="8601679" cy="1370940"/>
          </a:xfrm>
          <a:prstGeom prst="rect">
            <a:avLst/>
          </a:prstGeom>
          <a:noFill/>
          <a:ln>
            <a:noFill/>
          </a:ln>
        </p:spPr>
        <p:txBody>
          <a:bodyPr spcFirstLastPara="1" wrap="square" lIns="0" tIns="6350" rIns="0" bIns="0" anchor="t" anchorCtr="0">
            <a:noAutofit/>
          </a:bodyPr>
          <a:lstStyle/>
          <a:p>
            <a:pPr>
              <a:lnSpc>
                <a:spcPct val="150000"/>
              </a:lnSpc>
            </a:pPr>
            <a:r>
              <a:rPr lang="en-US" sz="1600" b="1" dirty="0">
                <a:latin typeface="+mj-lt"/>
              </a:rPr>
              <a:t>MOMENTUM</a:t>
            </a:r>
          </a:p>
          <a:p>
            <a:pPr marL="171450" indent="-171450">
              <a:lnSpc>
                <a:spcPct val="150000"/>
              </a:lnSpc>
              <a:spcBef>
                <a:spcPts val="0"/>
              </a:spcBef>
              <a:buClr>
                <a:srgbClr val="620E1C"/>
              </a:buClr>
              <a:buFont typeface="Arial" panose="020B0604020202020204" pitchFamily="34" charset="0"/>
              <a:buChar char="•"/>
            </a:pPr>
            <a:r>
              <a:rPr lang="en-US" sz="1200" dirty="0"/>
              <a:t>Stochastics</a:t>
            </a:r>
          </a:p>
          <a:p>
            <a:pPr marL="171450" indent="-171450">
              <a:lnSpc>
                <a:spcPct val="150000"/>
              </a:lnSpc>
              <a:spcBef>
                <a:spcPts val="0"/>
              </a:spcBef>
              <a:buClr>
                <a:srgbClr val="620E1C"/>
              </a:buClr>
              <a:buFont typeface="Arial" panose="020B0604020202020204" pitchFamily="34" charset="0"/>
              <a:buChar char="•"/>
            </a:pPr>
            <a:r>
              <a:rPr lang="en-US" sz="1200" dirty="0"/>
              <a:t>Relative Strength Index (RSI)</a:t>
            </a:r>
          </a:p>
          <a:p>
            <a:pPr marL="171450" indent="-171450">
              <a:lnSpc>
                <a:spcPct val="150000"/>
              </a:lnSpc>
              <a:spcBef>
                <a:spcPts val="0"/>
              </a:spcBef>
              <a:buClr>
                <a:srgbClr val="620E1C"/>
              </a:buClr>
              <a:buFont typeface="Arial" panose="020B0604020202020204" pitchFamily="34" charset="0"/>
              <a:buChar char="•"/>
            </a:pPr>
            <a:r>
              <a:rPr lang="en-US" sz="1200" dirty="0"/>
              <a:t>Moving Average Convergence/Divergence (MACD)</a:t>
            </a:r>
            <a:endParaRPr lang="en-ID" sz="1200" dirty="0"/>
          </a:p>
        </p:txBody>
      </p:sp>
      <p:sp>
        <p:nvSpPr>
          <p:cNvPr id="38" name="Google Shape;1603;p40">
            <a:extLst>
              <a:ext uri="{FF2B5EF4-FFF2-40B4-BE49-F238E27FC236}">
                <a16:creationId xmlns:a16="http://schemas.microsoft.com/office/drawing/2014/main" id="{AE53B4E4-5C4E-4A6B-9DEE-FE7CDDE27C52}"/>
              </a:ext>
            </a:extLst>
          </p:cNvPr>
          <p:cNvSpPr txBox="1"/>
          <p:nvPr/>
        </p:nvSpPr>
        <p:spPr>
          <a:xfrm>
            <a:off x="2804090" y="5092161"/>
            <a:ext cx="8601679" cy="1370940"/>
          </a:xfrm>
          <a:prstGeom prst="rect">
            <a:avLst/>
          </a:prstGeom>
          <a:noFill/>
          <a:ln>
            <a:noFill/>
          </a:ln>
        </p:spPr>
        <p:txBody>
          <a:bodyPr spcFirstLastPara="1" wrap="square" lIns="0" tIns="6350" rIns="0" bIns="0" anchor="t" anchorCtr="0">
            <a:noAutofit/>
          </a:bodyPr>
          <a:lstStyle/>
          <a:p>
            <a:pPr>
              <a:lnSpc>
                <a:spcPct val="150000"/>
              </a:lnSpc>
            </a:pPr>
            <a:r>
              <a:rPr lang="en-US" sz="1600" b="1"/>
              <a:t>SENTIMENT</a:t>
            </a:r>
          </a:p>
          <a:p>
            <a:pPr marL="171450" indent="-171450">
              <a:lnSpc>
                <a:spcPct val="150000"/>
              </a:lnSpc>
              <a:spcBef>
                <a:spcPts val="0"/>
              </a:spcBef>
              <a:buClr>
                <a:srgbClr val="620E1C"/>
              </a:buClr>
              <a:buFont typeface="Arial" panose="020B0604020202020204" pitchFamily="34" charset="0"/>
              <a:buChar char="•"/>
            </a:pPr>
            <a:r>
              <a:rPr lang="en-US" sz="1200"/>
              <a:t>VIX Index</a:t>
            </a:r>
          </a:p>
          <a:p>
            <a:pPr marL="171450" indent="-171450">
              <a:lnSpc>
                <a:spcPct val="150000"/>
              </a:lnSpc>
              <a:spcBef>
                <a:spcPts val="0"/>
              </a:spcBef>
              <a:buClr>
                <a:srgbClr val="620E1C"/>
              </a:buClr>
              <a:buFont typeface="Arial" panose="020B0604020202020204" pitchFamily="34" charset="0"/>
              <a:buChar char="•"/>
            </a:pPr>
            <a:r>
              <a:rPr lang="en-US" sz="1200"/>
              <a:t>Equity Put/Call Ratio</a:t>
            </a:r>
          </a:p>
          <a:p>
            <a:pPr marL="171450" indent="-171450">
              <a:lnSpc>
                <a:spcPct val="150000"/>
              </a:lnSpc>
              <a:spcBef>
                <a:spcPts val="0"/>
              </a:spcBef>
              <a:buClr>
                <a:srgbClr val="620E1C"/>
              </a:buClr>
              <a:buFont typeface="Arial" panose="020B0604020202020204" pitchFamily="34" charset="0"/>
              <a:buChar char="•"/>
            </a:pPr>
            <a:r>
              <a:rPr lang="en-US" sz="1200"/>
              <a:t>Bull/Bear Ratio</a:t>
            </a:r>
            <a:endParaRPr lang="en-ID" sz="1200"/>
          </a:p>
          <a:p>
            <a:pPr>
              <a:lnSpc>
                <a:spcPct val="150000"/>
              </a:lnSpc>
            </a:pPr>
            <a:endParaRPr lang="en-ID" sz="1200"/>
          </a:p>
        </p:txBody>
      </p:sp>
      <p:pic>
        <p:nvPicPr>
          <p:cNvPr id="39" name="Picture 38" descr="Icon&#10;&#10;Description automatically generated">
            <a:extLst>
              <a:ext uri="{FF2B5EF4-FFF2-40B4-BE49-F238E27FC236}">
                <a16:creationId xmlns:a16="http://schemas.microsoft.com/office/drawing/2014/main" id="{3B0F5451-FDE4-4A4F-84E1-8B3E640089A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80170" y="1431226"/>
            <a:ext cx="857774" cy="857774"/>
          </a:xfrm>
          <a:prstGeom prst="rect">
            <a:avLst/>
          </a:prstGeom>
        </p:spPr>
      </p:pic>
      <p:pic>
        <p:nvPicPr>
          <p:cNvPr id="41" name="Picture 40" descr="Icon&#10;&#10;Description automatically generated">
            <a:extLst>
              <a:ext uri="{FF2B5EF4-FFF2-40B4-BE49-F238E27FC236}">
                <a16:creationId xmlns:a16="http://schemas.microsoft.com/office/drawing/2014/main" id="{38D95859-FDA1-7D41-99B9-6D15468F192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93000" y="2764087"/>
            <a:ext cx="851976" cy="851976"/>
          </a:xfrm>
          <a:prstGeom prst="rect">
            <a:avLst/>
          </a:prstGeom>
        </p:spPr>
      </p:pic>
      <p:pic>
        <p:nvPicPr>
          <p:cNvPr id="45" name="Picture 44" descr="Icon&#10;&#10;Description automatically generated">
            <a:extLst>
              <a:ext uri="{FF2B5EF4-FFF2-40B4-BE49-F238E27FC236}">
                <a16:creationId xmlns:a16="http://schemas.microsoft.com/office/drawing/2014/main" id="{55A389AE-6EC2-654D-BE48-AEFAECC9253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73138" y="5381230"/>
            <a:ext cx="871838" cy="871838"/>
          </a:xfrm>
          <a:prstGeom prst="rect">
            <a:avLst/>
          </a:prstGeom>
        </p:spPr>
      </p:pic>
      <p:sp>
        <p:nvSpPr>
          <p:cNvPr id="11" name="TextBox 10">
            <a:extLst>
              <a:ext uri="{FF2B5EF4-FFF2-40B4-BE49-F238E27FC236}">
                <a16:creationId xmlns:a16="http://schemas.microsoft.com/office/drawing/2014/main" id="{1ED66DF3-7A4E-36E1-81E8-A1FBE2D96DBF}"/>
              </a:ext>
            </a:extLst>
          </p:cNvPr>
          <p:cNvSpPr txBox="1"/>
          <p:nvPr/>
        </p:nvSpPr>
        <p:spPr>
          <a:xfrm>
            <a:off x="2659310" y="585779"/>
            <a:ext cx="6553261" cy="523220"/>
          </a:xfrm>
          <a:prstGeom prst="rect">
            <a:avLst/>
          </a:prstGeom>
          <a:noFill/>
        </p:spPr>
        <p:txBody>
          <a:bodyPr wrap="square" lIns="91440" tIns="45720" rIns="91440" bIns="45720" rtlCol="0" anchor="t">
            <a:spAutoFit/>
          </a:bodyPr>
          <a:lstStyle/>
          <a:p>
            <a:r>
              <a:rPr lang="en-US" sz="2800" dirty="0" err="1">
                <a:solidFill>
                  <a:srgbClr val="216564"/>
                </a:solidFill>
                <a:latin typeface="Montserrat" pitchFamily="2" charset="77"/>
              </a:rPr>
              <a:t>micro</a:t>
            </a:r>
            <a:r>
              <a:rPr lang="en-US" sz="2800" dirty="0" err="1">
                <a:solidFill>
                  <a:srgbClr val="216564"/>
                </a:solidFill>
                <a:latin typeface="Montserrat ExtraBold"/>
              </a:rPr>
              <a:t>cast</a:t>
            </a:r>
            <a:r>
              <a:rPr lang="en-US" sz="2800" baseline="30000" dirty="0" err="1">
                <a:solidFill>
                  <a:srgbClr val="216564"/>
                </a:solidFill>
                <a:latin typeface="Montserrat" pitchFamily="2" charset="77"/>
              </a:rPr>
              <a:t>TM</a:t>
            </a:r>
            <a:endParaRPr lang="en-US" dirty="0"/>
          </a:p>
        </p:txBody>
      </p:sp>
      <p:pic>
        <p:nvPicPr>
          <p:cNvPr id="12" name="Picture 11" descr="A black and white image of a basketball&#10;&#10;Description automatically generated">
            <a:extLst>
              <a:ext uri="{FF2B5EF4-FFF2-40B4-BE49-F238E27FC236}">
                <a16:creationId xmlns:a16="http://schemas.microsoft.com/office/drawing/2014/main" id="{2A4EBD24-36E4-07E2-0976-6D750ACAA5FF}"/>
              </a:ext>
            </a:extLst>
          </p:cNvPr>
          <p:cNvPicPr>
            <a:picLocks noChangeAspect="1"/>
          </p:cNvPicPr>
          <p:nvPr/>
        </p:nvPicPr>
        <p:blipFill rotWithShape="1">
          <a:blip r:embed="rId6"/>
          <a:srcRect r="2580" b="2405"/>
          <a:stretch/>
        </p:blipFill>
        <p:spPr>
          <a:xfrm>
            <a:off x="7017171" y="960480"/>
            <a:ext cx="5174829" cy="5891530"/>
          </a:xfrm>
          <a:prstGeom prst="rect">
            <a:avLst/>
          </a:prstGeom>
        </p:spPr>
      </p:pic>
      <p:pic>
        <p:nvPicPr>
          <p:cNvPr id="13" name="Picture 12">
            <a:extLst>
              <a:ext uri="{FF2B5EF4-FFF2-40B4-BE49-F238E27FC236}">
                <a16:creationId xmlns:a16="http://schemas.microsoft.com/office/drawing/2014/main" id="{7504D039-581E-1981-56C9-69FB4AD4B13C}"/>
              </a:ext>
            </a:extLst>
          </p:cNvPr>
          <p:cNvPicPr>
            <a:picLocks noChangeAspect="1"/>
          </p:cNvPicPr>
          <p:nvPr/>
        </p:nvPicPr>
        <p:blipFill>
          <a:blip r:embed="rId7"/>
          <a:srcRect/>
          <a:stretch/>
        </p:blipFill>
        <p:spPr>
          <a:xfrm>
            <a:off x="8969353" y="93583"/>
            <a:ext cx="2739487" cy="565693"/>
          </a:xfrm>
          <a:prstGeom prst="rect">
            <a:avLst/>
          </a:prstGeom>
        </p:spPr>
      </p:pic>
      <p:sp>
        <p:nvSpPr>
          <p:cNvPr id="14" name="Google Shape;62;p1">
            <a:extLst>
              <a:ext uri="{FF2B5EF4-FFF2-40B4-BE49-F238E27FC236}">
                <a16:creationId xmlns:a16="http://schemas.microsoft.com/office/drawing/2014/main" id="{A12D255A-F581-EC26-8EFA-CD8E8C0D77FD}"/>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pic>
        <p:nvPicPr>
          <p:cNvPr id="17" name="Picture 16" descr="A white line on a black background&#10;&#10;Description automatically generated">
            <a:extLst>
              <a:ext uri="{FF2B5EF4-FFF2-40B4-BE49-F238E27FC236}">
                <a16:creationId xmlns:a16="http://schemas.microsoft.com/office/drawing/2014/main" id="{0BB5C93B-C769-2E6F-E30D-DE526BD2E19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17674" y="3843028"/>
            <a:ext cx="1407187" cy="1428836"/>
          </a:xfrm>
          <a:prstGeom prst="rect">
            <a:avLst/>
          </a:prstGeom>
        </p:spPr>
      </p:pic>
    </p:spTree>
    <p:extLst>
      <p:ext uri="{BB962C8B-B14F-4D97-AF65-F5344CB8AC3E}">
        <p14:creationId xmlns:p14="http://schemas.microsoft.com/office/powerpoint/2010/main" val="36910614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06A6C4C-FF86-42DF-95D2-FF99863F1096}"/>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CD7AC14D-E344-4707-9FB8-60E7FF7603BF}"/>
              </a:ext>
            </a:extLst>
          </p:cNvPr>
          <p:cNvSpPr txBox="1"/>
          <p:nvPr/>
        </p:nvSpPr>
        <p:spPr>
          <a:xfrm>
            <a:off x="1598342" y="216055"/>
            <a:ext cx="8987447" cy="954107"/>
          </a:xfrm>
          <a:prstGeom prst="rect">
            <a:avLst/>
          </a:prstGeom>
          <a:noFill/>
        </p:spPr>
        <p:txBody>
          <a:bodyPr wrap="square" lIns="91440" tIns="45720" rIns="91440" bIns="45720" rtlCol="0" anchor="t">
            <a:spAutoFit/>
          </a:bodyPr>
          <a:lstStyle/>
          <a:p>
            <a:pPr algn="ctr"/>
            <a:r>
              <a:rPr lang="en-US" sz="2800">
                <a:solidFill>
                  <a:srgbClr val="216564"/>
                </a:solidFill>
                <a:latin typeface="Montserrat ExtraBold"/>
              </a:rPr>
              <a:t>Corbett Road</a:t>
            </a:r>
            <a:br>
              <a:rPr lang="en-US" sz="2800">
                <a:solidFill>
                  <a:srgbClr val="216564"/>
                </a:solidFill>
                <a:latin typeface="Montserrat ExtraBold"/>
              </a:rPr>
            </a:br>
            <a:r>
              <a:rPr lang="en-US" sz="2800">
                <a:solidFill>
                  <a:srgbClr val="216564"/>
                </a:solidFill>
                <a:latin typeface="Montserrat ExtraBold"/>
              </a:rPr>
              <a:t>Buffered Outcome Solutions</a:t>
            </a:r>
            <a:endParaRPr lang="en-US"/>
          </a:p>
        </p:txBody>
      </p:sp>
      <p:pic>
        <p:nvPicPr>
          <p:cNvPr id="4" name="Picture 3" descr="A black and white image of a basketball&#10;&#10;Description automatically generated">
            <a:extLst>
              <a:ext uri="{FF2B5EF4-FFF2-40B4-BE49-F238E27FC236}">
                <a16:creationId xmlns:a16="http://schemas.microsoft.com/office/drawing/2014/main" id="{4266063F-A819-24C1-FE32-C0619310419B}"/>
              </a:ext>
            </a:extLst>
          </p:cNvPr>
          <p:cNvPicPr>
            <a:picLocks noChangeAspect="1"/>
          </p:cNvPicPr>
          <p:nvPr/>
        </p:nvPicPr>
        <p:blipFill rotWithShape="1">
          <a:blip r:embed="rId3"/>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5AE24492-B659-846D-2389-04A4E4AB4DCC}"/>
              </a:ext>
            </a:extLst>
          </p:cNvPr>
          <p:cNvPicPr>
            <a:picLocks noChangeAspect="1"/>
          </p:cNvPicPr>
          <p:nvPr/>
        </p:nvPicPr>
        <p:blipFill>
          <a:blip r:embed="rId4"/>
          <a:srcRect/>
          <a:stretch/>
        </p:blipFill>
        <p:spPr>
          <a:xfrm>
            <a:off x="8969353" y="93583"/>
            <a:ext cx="2739487" cy="565693"/>
          </a:xfrm>
          <a:prstGeom prst="rect">
            <a:avLst/>
          </a:prstGeom>
        </p:spPr>
      </p:pic>
      <p:sp>
        <p:nvSpPr>
          <p:cNvPr id="9" name="Google Shape;62;p1">
            <a:extLst>
              <a:ext uri="{FF2B5EF4-FFF2-40B4-BE49-F238E27FC236}">
                <a16:creationId xmlns:a16="http://schemas.microsoft.com/office/drawing/2014/main" id="{6F5968E7-BBF5-FEB3-714F-2BE7E0322A94}"/>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sp>
        <p:nvSpPr>
          <p:cNvPr id="6" name="TextBox 5">
            <a:extLst>
              <a:ext uri="{FF2B5EF4-FFF2-40B4-BE49-F238E27FC236}">
                <a16:creationId xmlns:a16="http://schemas.microsoft.com/office/drawing/2014/main" id="{C8905349-D0E8-7728-CB7D-5C7BDAACAC37}"/>
              </a:ext>
            </a:extLst>
          </p:cNvPr>
          <p:cNvSpPr txBox="1"/>
          <p:nvPr/>
        </p:nvSpPr>
        <p:spPr>
          <a:xfrm>
            <a:off x="579321" y="6554335"/>
            <a:ext cx="3098261" cy="215444"/>
          </a:xfrm>
          <a:prstGeom prst="rect">
            <a:avLst/>
          </a:prstGeom>
          <a:noFill/>
        </p:spPr>
        <p:txBody>
          <a:bodyPr wrap="square" lIns="91440" tIns="45720" rIns="91440" bIns="45720" rtlCol="0" anchor="t">
            <a:spAutoFit/>
          </a:bodyPr>
          <a:lstStyle/>
          <a:p>
            <a:pPr algn="ctr">
              <a:buClr>
                <a:srgbClr val="000000"/>
              </a:buClr>
              <a:buSzPts val="5400"/>
            </a:pPr>
            <a:r>
              <a:rPr lang="en-US" sz="800" u="none" strike="noStrike" cap="none">
                <a:solidFill>
                  <a:srgbClr val="216564"/>
                </a:solidFill>
                <a:latin typeface="Calibri"/>
                <a:ea typeface="Comfortaa"/>
                <a:cs typeface="Calibri"/>
                <a:sym typeface="Comfortaa"/>
              </a:rPr>
              <a:t>Source: </a:t>
            </a:r>
            <a:r>
              <a:rPr lang="en-US" sz="800">
                <a:solidFill>
                  <a:srgbClr val="216564"/>
                </a:solidFill>
                <a:latin typeface="Calibri"/>
                <a:ea typeface="Comfortaa"/>
                <a:cs typeface="Calibri"/>
                <a:sym typeface="Comfortaa"/>
              </a:rPr>
              <a:t>Corbett Road</a:t>
            </a:r>
            <a:endParaRPr lang="en-US" sz="8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pic>
        <p:nvPicPr>
          <p:cNvPr id="2" name="Picture 1" descr="A graph showing the difference between normal and high&#10;&#10;Description automatically generated">
            <a:extLst>
              <a:ext uri="{FF2B5EF4-FFF2-40B4-BE49-F238E27FC236}">
                <a16:creationId xmlns:a16="http://schemas.microsoft.com/office/drawing/2014/main" id="{EC5C0631-8385-27A4-89AF-46327F9C8E5E}"/>
              </a:ext>
            </a:extLst>
          </p:cNvPr>
          <p:cNvPicPr>
            <a:picLocks noChangeAspect="1"/>
          </p:cNvPicPr>
          <p:nvPr/>
        </p:nvPicPr>
        <p:blipFill>
          <a:blip r:embed="rId5"/>
          <a:stretch>
            <a:fillRect/>
          </a:stretch>
        </p:blipFill>
        <p:spPr>
          <a:xfrm>
            <a:off x="1883317" y="1452756"/>
            <a:ext cx="8430321" cy="4556665"/>
          </a:xfrm>
          <a:prstGeom prst="rect">
            <a:avLst/>
          </a:prstGeom>
        </p:spPr>
      </p:pic>
    </p:spTree>
    <p:extLst>
      <p:ext uri="{BB962C8B-B14F-4D97-AF65-F5344CB8AC3E}">
        <p14:creationId xmlns:p14="http://schemas.microsoft.com/office/powerpoint/2010/main" val="1104727738"/>
      </p:ext>
    </p:extLst>
  </p:cSld>
  <p:clrMapOvr>
    <a:masterClrMapping/>
  </p:clrMapOvr>
  <p:transition spd="slow">
    <p:wip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0CDBA87-6D7D-404F-A2C5-06D70620D3EC}"/>
              </a:ext>
            </a:extLst>
          </p:cNvPr>
          <p:cNvSpPr/>
          <p:nvPr/>
        </p:nvSpPr>
        <p:spPr>
          <a:xfrm>
            <a:off x="0" y="0"/>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5B6FE27B-39D4-449F-B77D-BA563D3B53CE}"/>
              </a:ext>
            </a:extLst>
          </p:cNvPr>
          <p:cNvSpPr txBox="1"/>
          <p:nvPr/>
        </p:nvSpPr>
        <p:spPr>
          <a:xfrm>
            <a:off x="2448546" y="3168098"/>
            <a:ext cx="7296295" cy="523220"/>
          </a:xfrm>
          <a:prstGeom prst="rect">
            <a:avLst/>
          </a:prstGeom>
          <a:noFill/>
        </p:spPr>
        <p:txBody>
          <a:bodyPr wrap="square" lIns="91440" tIns="45720" rIns="91440" bIns="45720" rtlCol="0" anchor="t">
            <a:spAutoFit/>
          </a:bodyPr>
          <a:lstStyle/>
          <a:p>
            <a:pPr algn="ctr"/>
            <a:r>
              <a:rPr lang="en-US" sz="2800">
                <a:solidFill>
                  <a:srgbClr val="216564"/>
                </a:solidFill>
                <a:latin typeface="Montserrat ExtraBold"/>
              </a:rPr>
              <a:t>Asset Allocation</a:t>
            </a:r>
            <a:endParaRPr lang="en-US"/>
          </a:p>
        </p:txBody>
      </p:sp>
      <p:pic>
        <p:nvPicPr>
          <p:cNvPr id="6" name="Picture 5">
            <a:extLst>
              <a:ext uri="{FF2B5EF4-FFF2-40B4-BE49-F238E27FC236}">
                <a16:creationId xmlns:a16="http://schemas.microsoft.com/office/drawing/2014/main" id="{63743E33-AC57-BA05-FA64-5809C38C1E2D}"/>
              </a:ext>
            </a:extLst>
          </p:cNvPr>
          <p:cNvPicPr>
            <a:picLocks noChangeAspect="1"/>
          </p:cNvPicPr>
          <p:nvPr/>
        </p:nvPicPr>
        <p:blipFill>
          <a:blip r:embed="rId2"/>
          <a:srcRect/>
          <a:stretch/>
        </p:blipFill>
        <p:spPr>
          <a:xfrm>
            <a:off x="8969353" y="93583"/>
            <a:ext cx="2739487" cy="565693"/>
          </a:xfrm>
          <a:prstGeom prst="rect">
            <a:avLst/>
          </a:prstGeom>
        </p:spPr>
      </p:pic>
      <p:pic>
        <p:nvPicPr>
          <p:cNvPr id="9" name="Picture 8" descr="A black and white image of a basketball&#10;&#10;Description automatically generated">
            <a:extLst>
              <a:ext uri="{FF2B5EF4-FFF2-40B4-BE49-F238E27FC236}">
                <a16:creationId xmlns:a16="http://schemas.microsoft.com/office/drawing/2014/main" id="{368C1AF7-1980-F8CC-0229-CEA6064FD77C}"/>
              </a:ext>
            </a:extLst>
          </p:cNvPr>
          <p:cNvPicPr>
            <a:picLocks noChangeAspect="1"/>
          </p:cNvPicPr>
          <p:nvPr/>
        </p:nvPicPr>
        <p:blipFill rotWithShape="1">
          <a:blip r:embed="rId3"/>
          <a:srcRect r="2580" b="2405"/>
          <a:stretch/>
        </p:blipFill>
        <p:spPr>
          <a:xfrm>
            <a:off x="7017171" y="960480"/>
            <a:ext cx="5174829" cy="5891530"/>
          </a:xfrm>
          <a:prstGeom prst="rect">
            <a:avLst/>
          </a:prstGeom>
        </p:spPr>
      </p:pic>
      <p:sp>
        <p:nvSpPr>
          <p:cNvPr id="10" name="Google Shape;62;p1">
            <a:extLst>
              <a:ext uri="{FF2B5EF4-FFF2-40B4-BE49-F238E27FC236}">
                <a16:creationId xmlns:a16="http://schemas.microsoft.com/office/drawing/2014/main" id="{1A8614C4-0ADA-239F-DDFB-92E21D8AB246}"/>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spTree>
    <p:extLst>
      <p:ext uri="{BB962C8B-B14F-4D97-AF65-F5344CB8AC3E}">
        <p14:creationId xmlns:p14="http://schemas.microsoft.com/office/powerpoint/2010/main" val="4231484551"/>
      </p:ext>
    </p:extLst>
  </p:cSld>
  <p:clrMapOvr>
    <a:masterClrMapping/>
  </p:clrMapOvr>
  <p:transition spd="slow">
    <p:wip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06A6C4C-FF86-42DF-95D2-FF99863F1096}"/>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CD7AC14D-E344-4707-9FB8-60E7FF7603BF}"/>
              </a:ext>
            </a:extLst>
          </p:cNvPr>
          <p:cNvSpPr txBox="1"/>
          <p:nvPr/>
        </p:nvSpPr>
        <p:spPr>
          <a:xfrm>
            <a:off x="2407642" y="544396"/>
            <a:ext cx="7376716" cy="523220"/>
          </a:xfrm>
          <a:prstGeom prst="rect">
            <a:avLst/>
          </a:prstGeom>
          <a:noFill/>
        </p:spPr>
        <p:txBody>
          <a:bodyPr wrap="square" lIns="91440" tIns="45720" rIns="91440" bIns="45720" rtlCol="0" anchor="t">
            <a:spAutoFit/>
          </a:bodyPr>
          <a:lstStyle/>
          <a:p>
            <a:pPr algn="ctr"/>
            <a:r>
              <a:rPr lang="en-US" sz="2800">
                <a:solidFill>
                  <a:srgbClr val="216564"/>
                </a:solidFill>
                <a:latin typeface="Montserrat ExtraBold"/>
              </a:rPr>
              <a:t>Vanguard Advisor's Alpha</a:t>
            </a:r>
            <a:endParaRPr lang="en-US"/>
          </a:p>
        </p:txBody>
      </p:sp>
      <p:pic>
        <p:nvPicPr>
          <p:cNvPr id="4" name="Picture 3" descr="A black and white image of a basketball&#10;&#10;Description automatically generated">
            <a:extLst>
              <a:ext uri="{FF2B5EF4-FFF2-40B4-BE49-F238E27FC236}">
                <a16:creationId xmlns:a16="http://schemas.microsoft.com/office/drawing/2014/main" id="{4266063F-A819-24C1-FE32-C0619310419B}"/>
              </a:ext>
            </a:extLst>
          </p:cNvPr>
          <p:cNvPicPr>
            <a:picLocks noChangeAspect="1"/>
          </p:cNvPicPr>
          <p:nvPr/>
        </p:nvPicPr>
        <p:blipFill rotWithShape="1">
          <a:blip r:embed="rId3"/>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5AE24492-B659-846D-2389-04A4E4AB4DCC}"/>
              </a:ext>
            </a:extLst>
          </p:cNvPr>
          <p:cNvPicPr>
            <a:picLocks noChangeAspect="1"/>
          </p:cNvPicPr>
          <p:nvPr/>
        </p:nvPicPr>
        <p:blipFill>
          <a:blip r:embed="rId4"/>
          <a:srcRect/>
          <a:stretch/>
        </p:blipFill>
        <p:spPr>
          <a:xfrm>
            <a:off x="8969353" y="93583"/>
            <a:ext cx="2739487" cy="565693"/>
          </a:xfrm>
          <a:prstGeom prst="rect">
            <a:avLst/>
          </a:prstGeom>
        </p:spPr>
      </p:pic>
      <p:sp>
        <p:nvSpPr>
          <p:cNvPr id="9" name="Google Shape;62;p1">
            <a:extLst>
              <a:ext uri="{FF2B5EF4-FFF2-40B4-BE49-F238E27FC236}">
                <a16:creationId xmlns:a16="http://schemas.microsoft.com/office/drawing/2014/main" id="{6F5968E7-BBF5-FEB3-714F-2BE7E0322A94}"/>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sp>
        <p:nvSpPr>
          <p:cNvPr id="6" name="TextBox 5">
            <a:extLst>
              <a:ext uri="{FF2B5EF4-FFF2-40B4-BE49-F238E27FC236}">
                <a16:creationId xmlns:a16="http://schemas.microsoft.com/office/drawing/2014/main" id="{C8905349-D0E8-7728-CB7D-5C7BDAACAC37}"/>
              </a:ext>
            </a:extLst>
          </p:cNvPr>
          <p:cNvSpPr txBox="1"/>
          <p:nvPr/>
        </p:nvSpPr>
        <p:spPr>
          <a:xfrm>
            <a:off x="579321" y="6554335"/>
            <a:ext cx="3098261" cy="215444"/>
          </a:xfrm>
          <a:prstGeom prst="rect">
            <a:avLst/>
          </a:prstGeom>
          <a:noFill/>
        </p:spPr>
        <p:txBody>
          <a:bodyPr wrap="square" rtlCol="0">
            <a:spAutoFit/>
          </a:bodyPr>
          <a:lstStyle/>
          <a:p>
            <a:pPr marL="0" marR="0" lvl="0" indent="0" algn="ctr" rtl="0">
              <a:lnSpc>
                <a:spcPct val="100000"/>
              </a:lnSpc>
              <a:spcBef>
                <a:spcPts val="0"/>
              </a:spcBef>
              <a:spcAft>
                <a:spcPts val="0"/>
              </a:spcAft>
              <a:buClr>
                <a:srgbClr val="000000"/>
              </a:buClr>
              <a:buSzPts val="5400"/>
              <a:buFont typeface="Arial"/>
              <a:buNone/>
            </a:pPr>
            <a:r>
              <a:rPr lang="en-US" sz="800" u="none" strike="noStrike" cap="none">
                <a:solidFill>
                  <a:srgbClr val="216564"/>
                </a:solidFill>
                <a:latin typeface="Calibri" panose="020F0502020204030204" pitchFamily="34" charset="0"/>
                <a:ea typeface="Comfortaa"/>
                <a:cs typeface="Calibri" panose="020F0502020204030204" pitchFamily="34" charset="0"/>
                <a:sym typeface="Comfortaa"/>
              </a:rPr>
              <a:t>Source: Vanguard</a:t>
            </a:r>
          </a:p>
        </p:txBody>
      </p:sp>
      <p:pic>
        <p:nvPicPr>
          <p:cNvPr id="3" name="Picture 2">
            <a:extLst>
              <a:ext uri="{FF2B5EF4-FFF2-40B4-BE49-F238E27FC236}">
                <a16:creationId xmlns:a16="http://schemas.microsoft.com/office/drawing/2014/main" id="{B01B3636-4B45-DA0C-AE89-27843CA87999}"/>
              </a:ext>
            </a:extLst>
          </p:cNvPr>
          <p:cNvPicPr>
            <a:picLocks noChangeAspect="1"/>
          </p:cNvPicPr>
          <p:nvPr/>
        </p:nvPicPr>
        <p:blipFill>
          <a:blip r:embed="rId5"/>
          <a:stretch>
            <a:fillRect/>
          </a:stretch>
        </p:blipFill>
        <p:spPr>
          <a:xfrm>
            <a:off x="1770365" y="1155837"/>
            <a:ext cx="8651270" cy="4980829"/>
          </a:xfrm>
          <a:prstGeom prst="rect">
            <a:avLst/>
          </a:prstGeom>
        </p:spPr>
      </p:pic>
    </p:spTree>
    <p:extLst>
      <p:ext uri="{BB962C8B-B14F-4D97-AF65-F5344CB8AC3E}">
        <p14:creationId xmlns:p14="http://schemas.microsoft.com/office/powerpoint/2010/main" val="3923800610"/>
      </p:ext>
    </p:extLst>
  </p:cSld>
  <p:clrMapOvr>
    <a:masterClrMapping/>
  </p:clrMapOvr>
  <p:transition spd="slow">
    <p:wip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06A6C4C-FF86-42DF-95D2-FF99863F1096}"/>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CD7AC14D-E344-4707-9FB8-60E7FF7603BF}"/>
              </a:ext>
            </a:extLst>
          </p:cNvPr>
          <p:cNvSpPr txBox="1"/>
          <p:nvPr/>
        </p:nvSpPr>
        <p:spPr>
          <a:xfrm>
            <a:off x="2407642" y="544396"/>
            <a:ext cx="7376716" cy="954107"/>
          </a:xfrm>
          <a:prstGeom prst="rect">
            <a:avLst/>
          </a:prstGeom>
          <a:noFill/>
        </p:spPr>
        <p:txBody>
          <a:bodyPr wrap="square" lIns="91440" tIns="45720" rIns="91440" bIns="45720" rtlCol="0" anchor="t">
            <a:spAutoFit/>
          </a:bodyPr>
          <a:lstStyle/>
          <a:p>
            <a:pPr algn="ctr"/>
            <a:r>
              <a:rPr lang="en-US" sz="2800">
                <a:solidFill>
                  <a:srgbClr val="216564"/>
                </a:solidFill>
                <a:latin typeface="Montserrat ExtraBold"/>
              </a:rPr>
              <a:t>A 60/40 Portfolio Tends to Generate Positive Returns Over the Long Term</a:t>
            </a:r>
          </a:p>
        </p:txBody>
      </p:sp>
      <p:pic>
        <p:nvPicPr>
          <p:cNvPr id="4" name="Picture 3" descr="A black and white image of a basketball&#10;&#10;Description automatically generated">
            <a:extLst>
              <a:ext uri="{FF2B5EF4-FFF2-40B4-BE49-F238E27FC236}">
                <a16:creationId xmlns:a16="http://schemas.microsoft.com/office/drawing/2014/main" id="{4266063F-A819-24C1-FE32-C0619310419B}"/>
              </a:ext>
            </a:extLst>
          </p:cNvPr>
          <p:cNvPicPr>
            <a:picLocks noChangeAspect="1"/>
          </p:cNvPicPr>
          <p:nvPr/>
        </p:nvPicPr>
        <p:blipFill rotWithShape="1">
          <a:blip r:embed="rId3"/>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5AE24492-B659-846D-2389-04A4E4AB4DCC}"/>
              </a:ext>
            </a:extLst>
          </p:cNvPr>
          <p:cNvPicPr>
            <a:picLocks noChangeAspect="1"/>
          </p:cNvPicPr>
          <p:nvPr/>
        </p:nvPicPr>
        <p:blipFill>
          <a:blip r:embed="rId4"/>
          <a:srcRect/>
          <a:stretch/>
        </p:blipFill>
        <p:spPr>
          <a:xfrm>
            <a:off x="8969353" y="93583"/>
            <a:ext cx="2739487" cy="565693"/>
          </a:xfrm>
          <a:prstGeom prst="rect">
            <a:avLst/>
          </a:prstGeom>
        </p:spPr>
      </p:pic>
      <p:sp>
        <p:nvSpPr>
          <p:cNvPr id="9" name="Google Shape;62;p1">
            <a:extLst>
              <a:ext uri="{FF2B5EF4-FFF2-40B4-BE49-F238E27FC236}">
                <a16:creationId xmlns:a16="http://schemas.microsoft.com/office/drawing/2014/main" id="{6F5968E7-BBF5-FEB3-714F-2BE7E0322A94}"/>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sp>
        <p:nvSpPr>
          <p:cNvPr id="6" name="TextBox 5">
            <a:extLst>
              <a:ext uri="{FF2B5EF4-FFF2-40B4-BE49-F238E27FC236}">
                <a16:creationId xmlns:a16="http://schemas.microsoft.com/office/drawing/2014/main" id="{C8905349-D0E8-7728-CB7D-5C7BDAACAC37}"/>
              </a:ext>
            </a:extLst>
          </p:cNvPr>
          <p:cNvSpPr txBox="1"/>
          <p:nvPr/>
        </p:nvSpPr>
        <p:spPr>
          <a:xfrm>
            <a:off x="579321" y="6554335"/>
            <a:ext cx="3098261" cy="215444"/>
          </a:xfrm>
          <a:prstGeom prst="rect">
            <a:avLst/>
          </a:prstGeom>
          <a:noFill/>
        </p:spPr>
        <p:txBody>
          <a:bodyPr wrap="square" rtlCol="0">
            <a:spAutoFit/>
          </a:bodyPr>
          <a:lstStyle/>
          <a:p>
            <a:pPr marL="0" marR="0" lvl="0" indent="0" algn="ctr" rtl="0">
              <a:lnSpc>
                <a:spcPct val="100000"/>
              </a:lnSpc>
              <a:spcBef>
                <a:spcPts val="0"/>
              </a:spcBef>
              <a:spcAft>
                <a:spcPts val="0"/>
              </a:spcAft>
              <a:buClr>
                <a:srgbClr val="000000"/>
              </a:buClr>
              <a:buSzPts val="5400"/>
              <a:buFont typeface="Arial"/>
              <a:buNone/>
            </a:pPr>
            <a:r>
              <a:rPr lang="en-US" sz="800" u="none" strike="noStrike" cap="none">
                <a:solidFill>
                  <a:srgbClr val="216564"/>
                </a:solidFill>
                <a:latin typeface="Calibri" panose="020F0502020204030204" pitchFamily="34" charset="0"/>
                <a:ea typeface="Comfortaa"/>
                <a:cs typeface="Calibri" panose="020F0502020204030204" pitchFamily="34" charset="0"/>
                <a:sym typeface="Comfortaa"/>
              </a:rPr>
              <a:t>Source: Morningstar</a:t>
            </a:r>
          </a:p>
        </p:txBody>
      </p:sp>
      <p:pic>
        <p:nvPicPr>
          <p:cNvPr id="7" name="Picture 6">
            <a:extLst>
              <a:ext uri="{FF2B5EF4-FFF2-40B4-BE49-F238E27FC236}">
                <a16:creationId xmlns:a16="http://schemas.microsoft.com/office/drawing/2014/main" id="{893255A5-8007-C842-0D5C-C25D260A62A6}"/>
              </a:ext>
            </a:extLst>
          </p:cNvPr>
          <p:cNvPicPr>
            <a:picLocks noChangeAspect="1"/>
          </p:cNvPicPr>
          <p:nvPr/>
        </p:nvPicPr>
        <p:blipFill>
          <a:blip r:embed="rId5"/>
          <a:stretch>
            <a:fillRect/>
          </a:stretch>
        </p:blipFill>
        <p:spPr>
          <a:xfrm>
            <a:off x="2605428" y="1466868"/>
            <a:ext cx="6981144" cy="4878753"/>
          </a:xfrm>
          <a:prstGeom prst="rect">
            <a:avLst/>
          </a:prstGeom>
        </p:spPr>
      </p:pic>
    </p:spTree>
    <p:extLst>
      <p:ext uri="{BB962C8B-B14F-4D97-AF65-F5344CB8AC3E}">
        <p14:creationId xmlns:p14="http://schemas.microsoft.com/office/powerpoint/2010/main" val="1035309762"/>
      </p:ext>
    </p:extLst>
  </p:cSld>
  <p:clrMapOvr>
    <a:masterClrMapping/>
  </p:clrMapOvr>
  <p:transition spd="slow">
    <p:wip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06A6C4C-FF86-42DF-95D2-FF99863F1096}"/>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CD7AC14D-E344-4707-9FB8-60E7FF7603BF}"/>
              </a:ext>
            </a:extLst>
          </p:cNvPr>
          <p:cNvSpPr txBox="1"/>
          <p:nvPr/>
        </p:nvSpPr>
        <p:spPr>
          <a:xfrm>
            <a:off x="1849855" y="666115"/>
            <a:ext cx="8489637" cy="523220"/>
          </a:xfrm>
          <a:prstGeom prst="rect">
            <a:avLst/>
          </a:prstGeom>
          <a:noFill/>
        </p:spPr>
        <p:txBody>
          <a:bodyPr wrap="square" lIns="91440" tIns="45720" rIns="91440" bIns="45720" rtlCol="0" anchor="t">
            <a:spAutoFit/>
          </a:bodyPr>
          <a:lstStyle/>
          <a:p>
            <a:pPr algn="ctr"/>
            <a:r>
              <a:rPr lang="en-US" sz="2800">
                <a:solidFill>
                  <a:srgbClr val="216564"/>
                </a:solidFill>
                <a:latin typeface="Montserrat ExtraBold"/>
              </a:rPr>
              <a:t>Bonds Can Help Reduce Portfolio Volatility</a:t>
            </a:r>
          </a:p>
        </p:txBody>
      </p:sp>
      <p:pic>
        <p:nvPicPr>
          <p:cNvPr id="4" name="Picture 3" descr="A black and white image of a basketball&#10;&#10;Description automatically generated">
            <a:extLst>
              <a:ext uri="{FF2B5EF4-FFF2-40B4-BE49-F238E27FC236}">
                <a16:creationId xmlns:a16="http://schemas.microsoft.com/office/drawing/2014/main" id="{4266063F-A819-24C1-FE32-C0619310419B}"/>
              </a:ext>
            </a:extLst>
          </p:cNvPr>
          <p:cNvPicPr>
            <a:picLocks noChangeAspect="1"/>
          </p:cNvPicPr>
          <p:nvPr/>
        </p:nvPicPr>
        <p:blipFill rotWithShape="1">
          <a:blip r:embed="rId3"/>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5AE24492-B659-846D-2389-04A4E4AB4DCC}"/>
              </a:ext>
            </a:extLst>
          </p:cNvPr>
          <p:cNvPicPr>
            <a:picLocks noChangeAspect="1"/>
          </p:cNvPicPr>
          <p:nvPr/>
        </p:nvPicPr>
        <p:blipFill>
          <a:blip r:embed="rId4"/>
          <a:srcRect/>
          <a:stretch/>
        </p:blipFill>
        <p:spPr>
          <a:xfrm>
            <a:off x="8969353" y="93583"/>
            <a:ext cx="2739487" cy="565693"/>
          </a:xfrm>
          <a:prstGeom prst="rect">
            <a:avLst/>
          </a:prstGeom>
        </p:spPr>
      </p:pic>
      <p:sp>
        <p:nvSpPr>
          <p:cNvPr id="9" name="Google Shape;62;p1">
            <a:extLst>
              <a:ext uri="{FF2B5EF4-FFF2-40B4-BE49-F238E27FC236}">
                <a16:creationId xmlns:a16="http://schemas.microsoft.com/office/drawing/2014/main" id="{6F5968E7-BBF5-FEB3-714F-2BE7E0322A94}"/>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sp>
        <p:nvSpPr>
          <p:cNvPr id="3" name="TextBox 2">
            <a:extLst>
              <a:ext uri="{FF2B5EF4-FFF2-40B4-BE49-F238E27FC236}">
                <a16:creationId xmlns:a16="http://schemas.microsoft.com/office/drawing/2014/main" id="{D0EA3E9D-DB10-6816-E13D-8AB6E1D27A3B}"/>
              </a:ext>
            </a:extLst>
          </p:cNvPr>
          <p:cNvSpPr txBox="1"/>
          <p:nvPr/>
        </p:nvSpPr>
        <p:spPr>
          <a:xfrm>
            <a:off x="579321" y="6554335"/>
            <a:ext cx="3098261" cy="215444"/>
          </a:xfrm>
          <a:prstGeom prst="rect">
            <a:avLst/>
          </a:prstGeom>
          <a:noFill/>
        </p:spPr>
        <p:txBody>
          <a:bodyPr wrap="square" lIns="91440" tIns="45720" rIns="91440" bIns="45720" rtlCol="0" anchor="t">
            <a:spAutoFit/>
          </a:bodyPr>
          <a:lstStyle/>
          <a:p>
            <a:pPr marL="0" marR="0" lvl="0" indent="0" algn="ctr" rtl="0">
              <a:lnSpc>
                <a:spcPct val="100000"/>
              </a:lnSpc>
              <a:spcBef>
                <a:spcPts val="0"/>
              </a:spcBef>
              <a:spcAft>
                <a:spcPts val="0"/>
              </a:spcAft>
              <a:buClr>
                <a:srgbClr val="000000"/>
              </a:buClr>
              <a:buSzPts val="5400"/>
              <a:buFont typeface="Arial"/>
              <a:buNone/>
            </a:pPr>
            <a:r>
              <a:rPr lang="en-US" sz="800" u="none" strike="noStrike" cap="none">
                <a:solidFill>
                  <a:srgbClr val="216564"/>
                </a:solidFill>
                <a:latin typeface="Calibri"/>
                <a:ea typeface="Comfortaa"/>
                <a:cs typeface="Calibri"/>
                <a:sym typeface="Comfortaa"/>
              </a:rPr>
              <a:t>Source: </a:t>
            </a:r>
            <a:r>
              <a:rPr lang="en-US" sz="800">
                <a:solidFill>
                  <a:srgbClr val="216564"/>
                </a:solidFill>
                <a:latin typeface="Calibri"/>
                <a:ea typeface="Comfortaa"/>
                <a:cs typeface="Calibri"/>
                <a:sym typeface="Comfortaa"/>
              </a:rPr>
              <a:t>Charles Schwab</a:t>
            </a:r>
            <a:endParaRPr lang="en-US" sz="8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pic>
        <p:nvPicPr>
          <p:cNvPr id="10" name="Picture 9">
            <a:extLst>
              <a:ext uri="{FF2B5EF4-FFF2-40B4-BE49-F238E27FC236}">
                <a16:creationId xmlns:a16="http://schemas.microsoft.com/office/drawing/2014/main" id="{38FA0429-EBC2-1647-2E05-06BD535AFC91}"/>
              </a:ext>
            </a:extLst>
          </p:cNvPr>
          <p:cNvPicPr>
            <a:picLocks noChangeAspect="1"/>
          </p:cNvPicPr>
          <p:nvPr/>
        </p:nvPicPr>
        <p:blipFill>
          <a:blip r:embed="rId5"/>
          <a:stretch>
            <a:fillRect/>
          </a:stretch>
        </p:blipFill>
        <p:spPr>
          <a:xfrm>
            <a:off x="1251156" y="1196174"/>
            <a:ext cx="9687034" cy="5069657"/>
          </a:xfrm>
          <a:prstGeom prst="rect">
            <a:avLst/>
          </a:prstGeom>
        </p:spPr>
      </p:pic>
    </p:spTree>
    <p:extLst>
      <p:ext uri="{BB962C8B-B14F-4D97-AF65-F5344CB8AC3E}">
        <p14:creationId xmlns:p14="http://schemas.microsoft.com/office/powerpoint/2010/main" val="952970485"/>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E64500-BFF7-5C6B-6369-D14173FF90D9}"/>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A7636BD0-5D58-3AEE-7FB6-E5B197F87B93}"/>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and white image of a basketball&#10;&#10;Description automatically generated">
            <a:extLst>
              <a:ext uri="{FF2B5EF4-FFF2-40B4-BE49-F238E27FC236}">
                <a16:creationId xmlns:a16="http://schemas.microsoft.com/office/drawing/2014/main" id="{CAD9646C-7A9A-C3A6-D6B5-53EBA6EAACD3}"/>
              </a:ext>
            </a:extLst>
          </p:cNvPr>
          <p:cNvPicPr>
            <a:picLocks noChangeAspect="1"/>
          </p:cNvPicPr>
          <p:nvPr/>
        </p:nvPicPr>
        <p:blipFill rotWithShape="1">
          <a:blip r:embed="rId2"/>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8B9332D9-50A6-926F-F594-5D77FF818A29}"/>
              </a:ext>
            </a:extLst>
          </p:cNvPr>
          <p:cNvPicPr>
            <a:picLocks noChangeAspect="1"/>
          </p:cNvPicPr>
          <p:nvPr/>
        </p:nvPicPr>
        <p:blipFill>
          <a:blip r:embed="rId3"/>
          <a:srcRect/>
          <a:stretch/>
        </p:blipFill>
        <p:spPr>
          <a:xfrm>
            <a:off x="8969353" y="93583"/>
            <a:ext cx="2739487" cy="565693"/>
          </a:xfrm>
          <a:prstGeom prst="rect">
            <a:avLst/>
          </a:prstGeom>
        </p:spPr>
      </p:pic>
      <p:sp>
        <p:nvSpPr>
          <p:cNvPr id="13" name="Google Shape;62;p1">
            <a:extLst>
              <a:ext uri="{FF2B5EF4-FFF2-40B4-BE49-F238E27FC236}">
                <a16:creationId xmlns:a16="http://schemas.microsoft.com/office/drawing/2014/main" id="{5167DA4B-C0B5-C1EF-2B8F-A0B74F6012A3}"/>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sp>
        <p:nvSpPr>
          <p:cNvPr id="7" name="TextBox 6">
            <a:extLst>
              <a:ext uri="{FF2B5EF4-FFF2-40B4-BE49-F238E27FC236}">
                <a16:creationId xmlns:a16="http://schemas.microsoft.com/office/drawing/2014/main" id="{205F0E1E-8909-EE2B-85F4-A4A75EB6ADB6}"/>
              </a:ext>
            </a:extLst>
          </p:cNvPr>
          <p:cNvSpPr txBox="1"/>
          <p:nvPr/>
        </p:nvSpPr>
        <p:spPr>
          <a:xfrm>
            <a:off x="579321" y="6554335"/>
            <a:ext cx="3098261" cy="215444"/>
          </a:xfrm>
          <a:prstGeom prst="rect">
            <a:avLst/>
          </a:prstGeom>
          <a:noFill/>
        </p:spPr>
        <p:txBody>
          <a:bodyPr wrap="square" rtlCol="0">
            <a:spAutoFit/>
          </a:bodyPr>
          <a:lstStyle/>
          <a:p>
            <a:pPr marL="0" marR="0" lvl="0" indent="0" algn="ctr" rtl="0">
              <a:lnSpc>
                <a:spcPct val="100000"/>
              </a:lnSpc>
              <a:spcBef>
                <a:spcPts val="0"/>
              </a:spcBef>
              <a:spcAft>
                <a:spcPts val="0"/>
              </a:spcAft>
              <a:buClr>
                <a:srgbClr val="000000"/>
              </a:buClr>
              <a:buSzPts val="5400"/>
              <a:buFont typeface="Arial"/>
              <a:buNone/>
            </a:pPr>
            <a:r>
              <a:rPr lang="en-US" sz="800" u="none" strike="noStrike" cap="none" dirty="0">
                <a:solidFill>
                  <a:srgbClr val="216564"/>
                </a:solidFill>
                <a:latin typeface="Calibri" panose="020F0502020204030204" pitchFamily="34" charset="0"/>
                <a:ea typeface="Comfortaa"/>
                <a:cs typeface="Calibri" panose="020F0502020204030204" pitchFamily="34" charset="0"/>
                <a:sym typeface="Comfortaa"/>
              </a:rPr>
              <a:t>Source: Carson Group</a:t>
            </a:r>
          </a:p>
        </p:txBody>
      </p:sp>
      <p:sp>
        <p:nvSpPr>
          <p:cNvPr id="4" name="TextBox 3">
            <a:extLst>
              <a:ext uri="{FF2B5EF4-FFF2-40B4-BE49-F238E27FC236}">
                <a16:creationId xmlns:a16="http://schemas.microsoft.com/office/drawing/2014/main" id="{A021C57B-F274-D14C-50AC-E28FD99F638C}"/>
              </a:ext>
            </a:extLst>
          </p:cNvPr>
          <p:cNvSpPr txBox="1"/>
          <p:nvPr/>
        </p:nvSpPr>
        <p:spPr>
          <a:xfrm>
            <a:off x="2128451" y="747497"/>
            <a:ext cx="7935215" cy="461665"/>
          </a:xfrm>
          <a:prstGeom prst="rect">
            <a:avLst/>
          </a:prstGeom>
          <a:noFill/>
        </p:spPr>
        <p:txBody>
          <a:bodyPr wrap="square" lIns="91440" tIns="45720" rIns="91440" bIns="45720" rtlCol="0" anchor="t">
            <a:spAutoFit/>
          </a:bodyPr>
          <a:lstStyle/>
          <a:p>
            <a:r>
              <a:rPr lang="en-US" sz="2400" dirty="0">
                <a:solidFill>
                  <a:srgbClr val="216564"/>
                </a:solidFill>
                <a:latin typeface="Montserrat ExtraBold"/>
              </a:rPr>
              <a:t>The Recent Rally is Rare and Historically Bullish</a:t>
            </a:r>
            <a:endParaRPr lang="en-US" sz="2000" dirty="0">
              <a:cs typeface="Calibri" panose="020F0502020204030204"/>
            </a:endParaRPr>
          </a:p>
        </p:txBody>
      </p:sp>
      <p:pic>
        <p:nvPicPr>
          <p:cNvPr id="2050" name="Picture 2">
            <a:extLst>
              <a:ext uri="{FF2B5EF4-FFF2-40B4-BE49-F238E27FC236}">
                <a16:creationId xmlns:a16="http://schemas.microsoft.com/office/drawing/2014/main" id="{20BB302E-2FEB-633C-E36B-F32A2265D5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06430" y="1538876"/>
            <a:ext cx="6579140" cy="3634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249065"/>
      </p:ext>
    </p:extLst>
  </p:cSld>
  <p:clrMapOvr>
    <a:masterClrMapping/>
  </p:clrMapOvr>
  <p:transition spd="slow">
    <p:wip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BF3876-1B60-E9EC-8F3C-85B721D6865E}"/>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060A9EFD-4059-A710-6C24-E6D4C2130FC0}"/>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4A07DB48-A084-DD47-71ED-2F546EF556CF}"/>
              </a:ext>
            </a:extLst>
          </p:cNvPr>
          <p:cNvSpPr txBox="1"/>
          <p:nvPr/>
        </p:nvSpPr>
        <p:spPr>
          <a:xfrm>
            <a:off x="1849855" y="666115"/>
            <a:ext cx="8800628" cy="523220"/>
          </a:xfrm>
          <a:prstGeom prst="rect">
            <a:avLst/>
          </a:prstGeom>
          <a:noFill/>
        </p:spPr>
        <p:txBody>
          <a:bodyPr wrap="square" lIns="91440" tIns="45720" rIns="91440" bIns="45720" rtlCol="0" anchor="t">
            <a:spAutoFit/>
          </a:bodyPr>
          <a:lstStyle/>
          <a:p>
            <a:pPr algn="ctr"/>
            <a:r>
              <a:rPr lang="en-US" sz="2800" dirty="0">
                <a:solidFill>
                  <a:srgbClr val="216564"/>
                </a:solidFill>
                <a:latin typeface="Montserrat ExtraBold"/>
              </a:rPr>
              <a:t>The Odds of Cash Underperforming Are High</a:t>
            </a:r>
          </a:p>
        </p:txBody>
      </p:sp>
      <p:pic>
        <p:nvPicPr>
          <p:cNvPr id="4" name="Picture 3" descr="A black and white image of a basketball&#10;&#10;Description automatically generated">
            <a:extLst>
              <a:ext uri="{FF2B5EF4-FFF2-40B4-BE49-F238E27FC236}">
                <a16:creationId xmlns:a16="http://schemas.microsoft.com/office/drawing/2014/main" id="{5B9DFD0E-C9EB-DA13-44BA-48D31A1ACA5F}"/>
              </a:ext>
            </a:extLst>
          </p:cNvPr>
          <p:cNvPicPr>
            <a:picLocks noChangeAspect="1"/>
          </p:cNvPicPr>
          <p:nvPr/>
        </p:nvPicPr>
        <p:blipFill rotWithShape="1">
          <a:blip r:embed="rId3"/>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510EBD3B-38B8-60BA-CCE4-C9E2287F2949}"/>
              </a:ext>
            </a:extLst>
          </p:cNvPr>
          <p:cNvPicPr>
            <a:picLocks noChangeAspect="1"/>
          </p:cNvPicPr>
          <p:nvPr/>
        </p:nvPicPr>
        <p:blipFill>
          <a:blip r:embed="rId4"/>
          <a:srcRect/>
          <a:stretch/>
        </p:blipFill>
        <p:spPr>
          <a:xfrm>
            <a:off x="8969353" y="93583"/>
            <a:ext cx="2739487" cy="565693"/>
          </a:xfrm>
          <a:prstGeom prst="rect">
            <a:avLst/>
          </a:prstGeom>
        </p:spPr>
      </p:pic>
      <p:sp>
        <p:nvSpPr>
          <p:cNvPr id="9" name="Google Shape;62;p1">
            <a:extLst>
              <a:ext uri="{FF2B5EF4-FFF2-40B4-BE49-F238E27FC236}">
                <a16:creationId xmlns:a16="http://schemas.microsoft.com/office/drawing/2014/main" id="{748307E0-2C07-3383-60A6-BD13E159E7CD}"/>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sp>
        <p:nvSpPr>
          <p:cNvPr id="3" name="TextBox 2">
            <a:extLst>
              <a:ext uri="{FF2B5EF4-FFF2-40B4-BE49-F238E27FC236}">
                <a16:creationId xmlns:a16="http://schemas.microsoft.com/office/drawing/2014/main" id="{89373506-40BC-F0FF-7A0B-E8A32DEBF0A9}"/>
              </a:ext>
            </a:extLst>
          </p:cNvPr>
          <p:cNvSpPr txBox="1"/>
          <p:nvPr/>
        </p:nvSpPr>
        <p:spPr>
          <a:xfrm>
            <a:off x="579321" y="6554335"/>
            <a:ext cx="3098261" cy="215444"/>
          </a:xfrm>
          <a:prstGeom prst="rect">
            <a:avLst/>
          </a:prstGeom>
          <a:noFill/>
        </p:spPr>
        <p:txBody>
          <a:bodyPr wrap="square" lIns="91440" tIns="45720" rIns="91440" bIns="45720" rtlCol="0" anchor="t">
            <a:spAutoFit/>
          </a:bodyPr>
          <a:lstStyle/>
          <a:p>
            <a:pPr marL="0" marR="0" lvl="0" indent="0" algn="ctr" rtl="0">
              <a:lnSpc>
                <a:spcPct val="100000"/>
              </a:lnSpc>
              <a:spcBef>
                <a:spcPts val="0"/>
              </a:spcBef>
              <a:spcAft>
                <a:spcPts val="0"/>
              </a:spcAft>
              <a:buClr>
                <a:srgbClr val="000000"/>
              </a:buClr>
              <a:buSzPts val="5400"/>
              <a:buFont typeface="Arial"/>
              <a:buNone/>
            </a:pPr>
            <a:r>
              <a:rPr lang="en-US" sz="800" u="none" strike="noStrike" cap="none">
                <a:solidFill>
                  <a:srgbClr val="216564"/>
                </a:solidFill>
                <a:latin typeface="Calibri"/>
                <a:ea typeface="Comfortaa"/>
                <a:cs typeface="Calibri"/>
                <a:sym typeface="Comfortaa"/>
              </a:rPr>
              <a:t>Source: </a:t>
            </a:r>
            <a:r>
              <a:rPr lang="en-US" sz="800">
                <a:solidFill>
                  <a:srgbClr val="216564"/>
                </a:solidFill>
                <a:latin typeface="Calibri"/>
                <a:ea typeface="Comfortaa"/>
                <a:cs typeface="Calibri"/>
                <a:sym typeface="Comfortaa"/>
              </a:rPr>
              <a:t>Charles Schwab</a:t>
            </a:r>
            <a:endParaRPr lang="en-US" sz="8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pic>
        <p:nvPicPr>
          <p:cNvPr id="7" name="Picture 6">
            <a:extLst>
              <a:ext uri="{FF2B5EF4-FFF2-40B4-BE49-F238E27FC236}">
                <a16:creationId xmlns:a16="http://schemas.microsoft.com/office/drawing/2014/main" id="{F4BD07D9-D308-5BB6-0272-13C601C5DC0E}"/>
              </a:ext>
            </a:extLst>
          </p:cNvPr>
          <p:cNvPicPr>
            <a:picLocks noChangeAspect="1"/>
          </p:cNvPicPr>
          <p:nvPr/>
        </p:nvPicPr>
        <p:blipFill>
          <a:blip r:embed="rId5"/>
          <a:stretch>
            <a:fillRect/>
          </a:stretch>
        </p:blipFill>
        <p:spPr>
          <a:xfrm>
            <a:off x="1956897" y="1263104"/>
            <a:ext cx="8278206" cy="4928781"/>
          </a:xfrm>
          <a:prstGeom prst="rect">
            <a:avLst/>
          </a:prstGeom>
        </p:spPr>
      </p:pic>
    </p:spTree>
    <p:extLst>
      <p:ext uri="{BB962C8B-B14F-4D97-AF65-F5344CB8AC3E}">
        <p14:creationId xmlns:p14="http://schemas.microsoft.com/office/powerpoint/2010/main" val="2988452059"/>
      </p:ext>
    </p:extLst>
  </p:cSld>
  <p:clrMapOvr>
    <a:masterClrMapping/>
  </p:clrMapOvr>
  <p:transition spd="slow">
    <p:wip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06A6C4C-FF86-42DF-95D2-FF99863F1096}"/>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CD7AC14D-E344-4707-9FB8-60E7FF7603BF}"/>
              </a:ext>
            </a:extLst>
          </p:cNvPr>
          <p:cNvSpPr txBox="1"/>
          <p:nvPr/>
        </p:nvSpPr>
        <p:spPr>
          <a:xfrm>
            <a:off x="2407642" y="544396"/>
            <a:ext cx="7376716" cy="523220"/>
          </a:xfrm>
          <a:prstGeom prst="rect">
            <a:avLst/>
          </a:prstGeom>
          <a:noFill/>
        </p:spPr>
        <p:txBody>
          <a:bodyPr wrap="square" lIns="91440" tIns="45720" rIns="91440" bIns="45720" rtlCol="0" anchor="t">
            <a:spAutoFit/>
          </a:bodyPr>
          <a:lstStyle/>
          <a:p>
            <a:pPr algn="ctr"/>
            <a:r>
              <a:rPr lang="en-US" sz="2800">
                <a:solidFill>
                  <a:srgbClr val="216564"/>
                </a:solidFill>
                <a:latin typeface="Montserrat ExtraBold"/>
              </a:rPr>
              <a:t>Domestic vs International</a:t>
            </a:r>
            <a:endParaRPr lang="en-US"/>
          </a:p>
        </p:txBody>
      </p:sp>
      <p:pic>
        <p:nvPicPr>
          <p:cNvPr id="4" name="Picture 3" descr="A black and white image of a basketball&#10;&#10;Description automatically generated">
            <a:extLst>
              <a:ext uri="{FF2B5EF4-FFF2-40B4-BE49-F238E27FC236}">
                <a16:creationId xmlns:a16="http://schemas.microsoft.com/office/drawing/2014/main" id="{4266063F-A819-24C1-FE32-C0619310419B}"/>
              </a:ext>
            </a:extLst>
          </p:cNvPr>
          <p:cNvPicPr>
            <a:picLocks noChangeAspect="1"/>
          </p:cNvPicPr>
          <p:nvPr/>
        </p:nvPicPr>
        <p:blipFill rotWithShape="1">
          <a:blip r:embed="rId3"/>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5AE24492-B659-846D-2389-04A4E4AB4DCC}"/>
              </a:ext>
            </a:extLst>
          </p:cNvPr>
          <p:cNvPicPr>
            <a:picLocks noChangeAspect="1"/>
          </p:cNvPicPr>
          <p:nvPr/>
        </p:nvPicPr>
        <p:blipFill>
          <a:blip r:embed="rId4"/>
          <a:srcRect/>
          <a:stretch/>
        </p:blipFill>
        <p:spPr>
          <a:xfrm>
            <a:off x="8969353" y="93583"/>
            <a:ext cx="2739487" cy="565693"/>
          </a:xfrm>
          <a:prstGeom prst="rect">
            <a:avLst/>
          </a:prstGeom>
        </p:spPr>
      </p:pic>
      <p:sp>
        <p:nvSpPr>
          <p:cNvPr id="9" name="Google Shape;62;p1">
            <a:extLst>
              <a:ext uri="{FF2B5EF4-FFF2-40B4-BE49-F238E27FC236}">
                <a16:creationId xmlns:a16="http://schemas.microsoft.com/office/drawing/2014/main" id="{6F5968E7-BBF5-FEB3-714F-2BE7E0322A94}"/>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sp>
        <p:nvSpPr>
          <p:cNvPr id="6" name="TextBox 5">
            <a:extLst>
              <a:ext uri="{FF2B5EF4-FFF2-40B4-BE49-F238E27FC236}">
                <a16:creationId xmlns:a16="http://schemas.microsoft.com/office/drawing/2014/main" id="{C8905349-D0E8-7728-CB7D-5C7BDAACAC37}"/>
              </a:ext>
            </a:extLst>
          </p:cNvPr>
          <p:cNvSpPr txBox="1"/>
          <p:nvPr/>
        </p:nvSpPr>
        <p:spPr>
          <a:xfrm>
            <a:off x="579321" y="6554335"/>
            <a:ext cx="3098261" cy="215444"/>
          </a:xfrm>
          <a:prstGeom prst="rect">
            <a:avLst/>
          </a:prstGeom>
          <a:noFill/>
        </p:spPr>
        <p:txBody>
          <a:bodyPr wrap="square" lIns="91440" tIns="45720" rIns="91440" bIns="45720" rtlCol="0" anchor="t">
            <a:spAutoFit/>
          </a:bodyPr>
          <a:lstStyle/>
          <a:p>
            <a:pPr algn="ctr">
              <a:buClr>
                <a:srgbClr val="000000"/>
              </a:buClr>
              <a:buSzPts val="5400"/>
            </a:pPr>
            <a:r>
              <a:rPr lang="en-US" sz="800" u="none" strike="noStrike" cap="none">
                <a:solidFill>
                  <a:srgbClr val="216564"/>
                </a:solidFill>
                <a:latin typeface="Calibri"/>
                <a:ea typeface="Comfortaa"/>
                <a:cs typeface="Calibri"/>
                <a:sym typeface="Comfortaa"/>
              </a:rPr>
              <a:t>Source: </a:t>
            </a:r>
            <a:r>
              <a:rPr lang="en-US" sz="800">
                <a:solidFill>
                  <a:srgbClr val="216564"/>
                </a:solidFill>
                <a:latin typeface="Calibri"/>
                <a:ea typeface="Comfortaa"/>
                <a:cs typeface="Calibri"/>
                <a:sym typeface="Comfortaa"/>
              </a:rPr>
              <a:t>JPM</a:t>
            </a:r>
            <a:endParaRPr lang="en-US" sz="800" u="none" strike="noStrike" cap="none">
              <a:solidFill>
                <a:srgbClr val="216564"/>
              </a:solidFill>
              <a:latin typeface="Calibri" panose="020F0502020204030204" pitchFamily="34" charset="0"/>
              <a:ea typeface="Comfortaa"/>
              <a:cs typeface="Calibri" panose="020F0502020204030204" pitchFamily="34" charset="0"/>
              <a:sym typeface="Comfortaa"/>
            </a:endParaRPr>
          </a:p>
        </p:txBody>
      </p:sp>
      <p:pic>
        <p:nvPicPr>
          <p:cNvPr id="3" name="Picture 2">
            <a:extLst>
              <a:ext uri="{FF2B5EF4-FFF2-40B4-BE49-F238E27FC236}">
                <a16:creationId xmlns:a16="http://schemas.microsoft.com/office/drawing/2014/main" id="{39C9A760-24AF-C12F-5A34-FE05CC232A02}"/>
              </a:ext>
            </a:extLst>
          </p:cNvPr>
          <p:cNvPicPr>
            <a:picLocks noChangeAspect="1"/>
          </p:cNvPicPr>
          <p:nvPr/>
        </p:nvPicPr>
        <p:blipFill>
          <a:blip r:embed="rId5"/>
          <a:stretch>
            <a:fillRect/>
          </a:stretch>
        </p:blipFill>
        <p:spPr>
          <a:xfrm>
            <a:off x="1873288" y="1318137"/>
            <a:ext cx="8445423" cy="4681116"/>
          </a:xfrm>
          <a:prstGeom prst="rect">
            <a:avLst/>
          </a:prstGeom>
        </p:spPr>
      </p:pic>
    </p:spTree>
    <p:extLst>
      <p:ext uri="{BB962C8B-B14F-4D97-AF65-F5344CB8AC3E}">
        <p14:creationId xmlns:p14="http://schemas.microsoft.com/office/powerpoint/2010/main" val="3910914615"/>
      </p:ext>
    </p:extLst>
  </p:cSld>
  <p:clrMapOvr>
    <a:masterClrMapping/>
  </p:clrMapOvr>
  <p:transition spd="slow">
    <p:wip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FDE175-24AC-C345-5D88-B23223B330B5}"/>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3B2DC256-3581-FDC4-BBC7-A40A996185F3}"/>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4D161923-E010-0764-C14C-BFE21A4FDC00}"/>
              </a:ext>
            </a:extLst>
          </p:cNvPr>
          <p:cNvSpPr txBox="1"/>
          <p:nvPr/>
        </p:nvSpPr>
        <p:spPr>
          <a:xfrm>
            <a:off x="2407642" y="544396"/>
            <a:ext cx="7376716" cy="523220"/>
          </a:xfrm>
          <a:prstGeom prst="rect">
            <a:avLst/>
          </a:prstGeom>
          <a:noFill/>
        </p:spPr>
        <p:txBody>
          <a:bodyPr wrap="square" lIns="91440" tIns="45720" rIns="91440" bIns="45720" rtlCol="0" anchor="t">
            <a:spAutoFit/>
          </a:bodyPr>
          <a:lstStyle/>
          <a:p>
            <a:pPr algn="ctr"/>
            <a:r>
              <a:rPr lang="en-US" sz="2800">
                <a:solidFill>
                  <a:srgbClr val="216564"/>
                </a:solidFill>
                <a:latin typeface="Montserrat ExtraBold"/>
              </a:rPr>
              <a:t>Dollar Cost Averaging vs Lump Sum</a:t>
            </a:r>
          </a:p>
        </p:txBody>
      </p:sp>
      <p:pic>
        <p:nvPicPr>
          <p:cNvPr id="4" name="Picture 3" descr="A black and white image of a basketball&#10;&#10;Description automatically generated">
            <a:extLst>
              <a:ext uri="{FF2B5EF4-FFF2-40B4-BE49-F238E27FC236}">
                <a16:creationId xmlns:a16="http://schemas.microsoft.com/office/drawing/2014/main" id="{3B62E8EA-1C05-4785-20C1-7EB6977D120D}"/>
              </a:ext>
            </a:extLst>
          </p:cNvPr>
          <p:cNvPicPr>
            <a:picLocks noChangeAspect="1"/>
          </p:cNvPicPr>
          <p:nvPr/>
        </p:nvPicPr>
        <p:blipFill rotWithShape="1">
          <a:blip r:embed="rId3"/>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02590DA5-6012-B557-D28A-B13962E77BC6}"/>
              </a:ext>
            </a:extLst>
          </p:cNvPr>
          <p:cNvPicPr>
            <a:picLocks noChangeAspect="1"/>
          </p:cNvPicPr>
          <p:nvPr/>
        </p:nvPicPr>
        <p:blipFill>
          <a:blip r:embed="rId4"/>
          <a:srcRect/>
          <a:stretch/>
        </p:blipFill>
        <p:spPr>
          <a:xfrm>
            <a:off x="8969353" y="93583"/>
            <a:ext cx="2739487" cy="565693"/>
          </a:xfrm>
          <a:prstGeom prst="rect">
            <a:avLst/>
          </a:prstGeom>
        </p:spPr>
      </p:pic>
      <p:sp>
        <p:nvSpPr>
          <p:cNvPr id="9" name="Google Shape;62;p1">
            <a:extLst>
              <a:ext uri="{FF2B5EF4-FFF2-40B4-BE49-F238E27FC236}">
                <a16:creationId xmlns:a16="http://schemas.microsoft.com/office/drawing/2014/main" id="{7993048C-84F0-997F-46F6-74C7938A4FAB}"/>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sp>
        <p:nvSpPr>
          <p:cNvPr id="6" name="TextBox 5">
            <a:extLst>
              <a:ext uri="{FF2B5EF4-FFF2-40B4-BE49-F238E27FC236}">
                <a16:creationId xmlns:a16="http://schemas.microsoft.com/office/drawing/2014/main" id="{2578ED52-86C0-5093-0126-D2571E76FC40}"/>
              </a:ext>
            </a:extLst>
          </p:cNvPr>
          <p:cNvSpPr txBox="1"/>
          <p:nvPr/>
        </p:nvSpPr>
        <p:spPr>
          <a:xfrm>
            <a:off x="579321" y="6554335"/>
            <a:ext cx="3098261" cy="215444"/>
          </a:xfrm>
          <a:prstGeom prst="rect">
            <a:avLst/>
          </a:prstGeom>
          <a:noFill/>
        </p:spPr>
        <p:txBody>
          <a:bodyPr wrap="square" rtlCol="0">
            <a:spAutoFit/>
          </a:bodyPr>
          <a:lstStyle/>
          <a:p>
            <a:pPr marL="0" marR="0" lvl="0" indent="0" algn="ctr" rtl="0">
              <a:lnSpc>
                <a:spcPct val="100000"/>
              </a:lnSpc>
              <a:spcBef>
                <a:spcPts val="0"/>
              </a:spcBef>
              <a:spcAft>
                <a:spcPts val="0"/>
              </a:spcAft>
              <a:buClr>
                <a:srgbClr val="000000"/>
              </a:buClr>
              <a:buSzPts val="5400"/>
              <a:buFont typeface="Arial"/>
              <a:buNone/>
            </a:pPr>
            <a:r>
              <a:rPr lang="en-US" sz="800" u="none" strike="noStrike" cap="none">
                <a:solidFill>
                  <a:srgbClr val="216564"/>
                </a:solidFill>
                <a:latin typeface="Calibri" panose="020F0502020204030204" pitchFamily="34" charset="0"/>
                <a:ea typeface="Comfortaa"/>
                <a:cs typeface="Calibri" panose="020F0502020204030204" pitchFamily="34" charset="0"/>
                <a:sym typeface="Comfortaa"/>
              </a:rPr>
              <a:t>Source: OfDollarsAndData.com</a:t>
            </a:r>
          </a:p>
        </p:txBody>
      </p:sp>
      <p:pic>
        <p:nvPicPr>
          <p:cNvPr id="11" name="Picture 10">
            <a:extLst>
              <a:ext uri="{FF2B5EF4-FFF2-40B4-BE49-F238E27FC236}">
                <a16:creationId xmlns:a16="http://schemas.microsoft.com/office/drawing/2014/main" id="{BAD1E47C-37BD-3474-442D-8668A84972D5}"/>
              </a:ext>
            </a:extLst>
          </p:cNvPr>
          <p:cNvPicPr>
            <a:picLocks noChangeAspect="1"/>
          </p:cNvPicPr>
          <p:nvPr/>
        </p:nvPicPr>
        <p:blipFill>
          <a:blip r:embed="rId5"/>
          <a:stretch>
            <a:fillRect/>
          </a:stretch>
        </p:blipFill>
        <p:spPr>
          <a:xfrm>
            <a:off x="2923540" y="1155837"/>
            <a:ext cx="6344919" cy="5077678"/>
          </a:xfrm>
          <a:prstGeom prst="rect">
            <a:avLst/>
          </a:prstGeom>
        </p:spPr>
      </p:pic>
    </p:spTree>
    <p:extLst>
      <p:ext uri="{BB962C8B-B14F-4D97-AF65-F5344CB8AC3E}">
        <p14:creationId xmlns:p14="http://schemas.microsoft.com/office/powerpoint/2010/main" val="200571200"/>
      </p:ext>
    </p:extLst>
  </p:cSld>
  <p:clrMapOvr>
    <a:masterClrMapping/>
  </p:clrMapOvr>
  <p:transition spd="slow">
    <p:wip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38CA64-8473-180F-05F1-74C6AA80F118}"/>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5C34C7B1-A08D-75F8-2FE0-03E63CA0BCC5}"/>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770E8683-C5AF-B9A8-7E13-5221FF67EBDB}"/>
              </a:ext>
            </a:extLst>
          </p:cNvPr>
          <p:cNvSpPr txBox="1"/>
          <p:nvPr/>
        </p:nvSpPr>
        <p:spPr>
          <a:xfrm>
            <a:off x="2407642" y="544396"/>
            <a:ext cx="7376716" cy="523220"/>
          </a:xfrm>
          <a:prstGeom prst="rect">
            <a:avLst/>
          </a:prstGeom>
          <a:noFill/>
        </p:spPr>
        <p:txBody>
          <a:bodyPr wrap="square" lIns="91440" tIns="45720" rIns="91440" bIns="45720" rtlCol="0" anchor="t">
            <a:spAutoFit/>
          </a:bodyPr>
          <a:lstStyle/>
          <a:p>
            <a:pPr algn="ctr"/>
            <a:r>
              <a:rPr lang="en-US" sz="2800">
                <a:solidFill>
                  <a:srgbClr val="216564"/>
                </a:solidFill>
                <a:latin typeface="Montserrat ExtraBold"/>
              </a:rPr>
              <a:t>Dollar Cost Averaging vs Lump Sum</a:t>
            </a:r>
          </a:p>
        </p:txBody>
      </p:sp>
      <p:pic>
        <p:nvPicPr>
          <p:cNvPr id="4" name="Picture 3" descr="A black and white image of a basketball&#10;&#10;Description automatically generated">
            <a:extLst>
              <a:ext uri="{FF2B5EF4-FFF2-40B4-BE49-F238E27FC236}">
                <a16:creationId xmlns:a16="http://schemas.microsoft.com/office/drawing/2014/main" id="{792CE3B0-89DE-7959-64B1-EB21284E7592}"/>
              </a:ext>
            </a:extLst>
          </p:cNvPr>
          <p:cNvPicPr>
            <a:picLocks noChangeAspect="1"/>
          </p:cNvPicPr>
          <p:nvPr/>
        </p:nvPicPr>
        <p:blipFill rotWithShape="1">
          <a:blip r:embed="rId3"/>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6C0821B1-6BE8-F8FF-83FA-377FD8C18F44}"/>
              </a:ext>
            </a:extLst>
          </p:cNvPr>
          <p:cNvPicPr>
            <a:picLocks noChangeAspect="1"/>
          </p:cNvPicPr>
          <p:nvPr/>
        </p:nvPicPr>
        <p:blipFill>
          <a:blip r:embed="rId4"/>
          <a:srcRect/>
          <a:stretch/>
        </p:blipFill>
        <p:spPr>
          <a:xfrm>
            <a:off x="8969353" y="93583"/>
            <a:ext cx="2739487" cy="565693"/>
          </a:xfrm>
          <a:prstGeom prst="rect">
            <a:avLst/>
          </a:prstGeom>
        </p:spPr>
      </p:pic>
      <p:sp>
        <p:nvSpPr>
          <p:cNvPr id="9" name="Google Shape;62;p1">
            <a:extLst>
              <a:ext uri="{FF2B5EF4-FFF2-40B4-BE49-F238E27FC236}">
                <a16:creationId xmlns:a16="http://schemas.microsoft.com/office/drawing/2014/main" id="{B72C484D-58D5-F988-6E34-8213F7E749C8}"/>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sp>
        <p:nvSpPr>
          <p:cNvPr id="6" name="TextBox 5">
            <a:extLst>
              <a:ext uri="{FF2B5EF4-FFF2-40B4-BE49-F238E27FC236}">
                <a16:creationId xmlns:a16="http://schemas.microsoft.com/office/drawing/2014/main" id="{1B29ABDF-BF92-AD38-8AB3-C5AA4B3A6E81}"/>
              </a:ext>
            </a:extLst>
          </p:cNvPr>
          <p:cNvSpPr txBox="1"/>
          <p:nvPr/>
        </p:nvSpPr>
        <p:spPr>
          <a:xfrm>
            <a:off x="579321" y="6554335"/>
            <a:ext cx="3098261" cy="215444"/>
          </a:xfrm>
          <a:prstGeom prst="rect">
            <a:avLst/>
          </a:prstGeom>
          <a:noFill/>
        </p:spPr>
        <p:txBody>
          <a:bodyPr wrap="square" rtlCol="0">
            <a:spAutoFit/>
          </a:bodyPr>
          <a:lstStyle/>
          <a:p>
            <a:pPr marL="0" marR="0" lvl="0" indent="0" algn="ctr" rtl="0">
              <a:lnSpc>
                <a:spcPct val="100000"/>
              </a:lnSpc>
              <a:spcBef>
                <a:spcPts val="0"/>
              </a:spcBef>
              <a:spcAft>
                <a:spcPts val="0"/>
              </a:spcAft>
              <a:buClr>
                <a:srgbClr val="000000"/>
              </a:buClr>
              <a:buSzPts val="5400"/>
              <a:buFont typeface="Arial"/>
              <a:buNone/>
            </a:pPr>
            <a:r>
              <a:rPr lang="en-US" sz="800" u="none" strike="noStrike" cap="none">
                <a:solidFill>
                  <a:srgbClr val="216564"/>
                </a:solidFill>
                <a:latin typeface="Calibri" panose="020F0502020204030204" pitchFamily="34" charset="0"/>
                <a:ea typeface="Comfortaa"/>
                <a:cs typeface="Calibri" panose="020F0502020204030204" pitchFamily="34" charset="0"/>
                <a:sym typeface="Comfortaa"/>
              </a:rPr>
              <a:t>Source: Vanguard</a:t>
            </a:r>
          </a:p>
        </p:txBody>
      </p:sp>
      <p:pic>
        <p:nvPicPr>
          <p:cNvPr id="1026" name="Picture 2">
            <a:extLst>
              <a:ext uri="{FF2B5EF4-FFF2-40B4-BE49-F238E27FC236}">
                <a16:creationId xmlns:a16="http://schemas.microsoft.com/office/drawing/2014/main" id="{E9C64087-CA9B-EF98-2935-EA73AF47E0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93466" y="1578440"/>
            <a:ext cx="8205068" cy="3830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4022388"/>
      </p:ext>
    </p:extLst>
  </p:cSld>
  <p:clrMapOvr>
    <a:masterClrMapping/>
  </p:clrMapOvr>
  <p:transition spd="slow">
    <p:wip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06A6C4C-FF86-42DF-95D2-FF99863F1096}"/>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CD7AC14D-E344-4707-9FB8-60E7FF7603BF}"/>
              </a:ext>
            </a:extLst>
          </p:cNvPr>
          <p:cNvSpPr txBox="1"/>
          <p:nvPr/>
        </p:nvSpPr>
        <p:spPr>
          <a:xfrm>
            <a:off x="2819400" y="585779"/>
            <a:ext cx="6553261" cy="523220"/>
          </a:xfrm>
          <a:prstGeom prst="rect">
            <a:avLst/>
          </a:prstGeom>
          <a:noFill/>
        </p:spPr>
        <p:txBody>
          <a:bodyPr wrap="square" lIns="91440" tIns="45720" rIns="91440" bIns="45720" rtlCol="0" anchor="t">
            <a:spAutoFit/>
          </a:bodyPr>
          <a:lstStyle/>
          <a:p>
            <a:pPr algn="ctr"/>
            <a:r>
              <a:rPr lang="en-US" sz="2800">
                <a:solidFill>
                  <a:srgbClr val="216564"/>
                </a:solidFill>
                <a:latin typeface="Montserrat ExtraBold"/>
              </a:rPr>
              <a:t>Corbett Road Asset Allocation</a:t>
            </a:r>
            <a:endParaRPr lang="en-US"/>
          </a:p>
        </p:txBody>
      </p:sp>
      <p:pic>
        <p:nvPicPr>
          <p:cNvPr id="4" name="Picture 3" descr="A black and white image of a basketball&#10;&#10;Description automatically generated">
            <a:extLst>
              <a:ext uri="{FF2B5EF4-FFF2-40B4-BE49-F238E27FC236}">
                <a16:creationId xmlns:a16="http://schemas.microsoft.com/office/drawing/2014/main" id="{4266063F-A819-24C1-FE32-C0619310419B}"/>
              </a:ext>
            </a:extLst>
          </p:cNvPr>
          <p:cNvPicPr>
            <a:picLocks noChangeAspect="1"/>
          </p:cNvPicPr>
          <p:nvPr/>
        </p:nvPicPr>
        <p:blipFill rotWithShape="1">
          <a:blip r:embed="rId3"/>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5AE24492-B659-846D-2389-04A4E4AB4DCC}"/>
              </a:ext>
            </a:extLst>
          </p:cNvPr>
          <p:cNvPicPr>
            <a:picLocks noChangeAspect="1"/>
          </p:cNvPicPr>
          <p:nvPr/>
        </p:nvPicPr>
        <p:blipFill>
          <a:blip r:embed="rId4"/>
          <a:srcRect/>
          <a:stretch/>
        </p:blipFill>
        <p:spPr>
          <a:xfrm>
            <a:off x="8969353" y="93583"/>
            <a:ext cx="2739487" cy="565693"/>
          </a:xfrm>
          <a:prstGeom prst="rect">
            <a:avLst/>
          </a:prstGeom>
        </p:spPr>
      </p:pic>
      <p:sp>
        <p:nvSpPr>
          <p:cNvPr id="9" name="Google Shape;62;p1">
            <a:extLst>
              <a:ext uri="{FF2B5EF4-FFF2-40B4-BE49-F238E27FC236}">
                <a16:creationId xmlns:a16="http://schemas.microsoft.com/office/drawing/2014/main" id="{6F5968E7-BBF5-FEB3-714F-2BE7E0322A94}"/>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sp>
        <p:nvSpPr>
          <p:cNvPr id="6" name="TextBox 5">
            <a:extLst>
              <a:ext uri="{FF2B5EF4-FFF2-40B4-BE49-F238E27FC236}">
                <a16:creationId xmlns:a16="http://schemas.microsoft.com/office/drawing/2014/main" id="{C8905349-D0E8-7728-CB7D-5C7BDAACAC37}"/>
              </a:ext>
            </a:extLst>
          </p:cNvPr>
          <p:cNvSpPr txBox="1"/>
          <p:nvPr/>
        </p:nvSpPr>
        <p:spPr>
          <a:xfrm>
            <a:off x="579321" y="6554335"/>
            <a:ext cx="3098261" cy="215444"/>
          </a:xfrm>
          <a:prstGeom prst="rect">
            <a:avLst/>
          </a:prstGeom>
          <a:noFill/>
        </p:spPr>
        <p:txBody>
          <a:bodyPr wrap="square" rtlCol="0">
            <a:spAutoFit/>
          </a:bodyPr>
          <a:lstStyle/>
          <a:p>
            <a:pPr marL="0" marR="0" lvl="0" indent="0" algn="ctr" rtl="0">
              <a:lnSpc>
                <a:spcPct val="100000"/>
              </a:lnSpc>
              <a:spcBef>
                <a:spcPts val="0"/>
              </a:spcBef>
              <a:spcAft>
                <a:spcPts val="0"/>
              </a:spcAft>
              <a:buClr>
                <a:srgbClr val="000000"/>
              </a:buClr>
              <a:buSzPts val="5400"/>
              <a:buFont typeface="Arial"/>
              <a:buNone/>
            </a:pPr>
            <a:r>
              <a:rPr lang="en-US" sz="800" u="none" strike="noStrike" cap="none">
                <a:solidFill>
                  <a:srgbClr val="216564"/>
                </a:solidFill>
                <a:latin typeface="Calibri" panose="020F0502020204030204" pitchFamily="34" charset="0"/>
                <a:ea typeface="Comfortaa"/>
                <a:cs typeface="Calibri" panose="020F0502020204030204" pitchFamily="34" charset="0"/>
                <a:sym typeface="Comfortaa"/>
              </a:rPr>
              <a:t>Source: Piper Sandler, Corbett Road</a:t>
            </a:r>
          </a:p>
        </p:txBody>
      </p:sp>
      <p:sp>
        <p:nvSpPr>
          <p:cNvPr id="3" name="TextBox 2">
            <a:extLst>
              <a:ext uri="{FF2B5EF4-FFF2-40B4-BE49-F238E27FC236}">
                <a16:creationId xmlns:a16="http://schemas.microsoft.com/office/drawing/2014/main" id="{65243AE8-F570-34CF-D487-6FBBDDE4D4EB}"/>
              </a:ext>
            </a:extLst>
          </p:cNvPr>
          <p:cNvSpPr txBox="1"/>
          <p:nvPr/>
        </p:nvSpPr>
        <p:spPr>
          <a:xfrm>
            <a:off x="394114" y="1550918"/>
            <a:ext cx="4722465"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err="1">
                <a:solidFill>
                  <a:srgbClr val="216564"/>
                </a:solidFill>
                <a:latin typeface="Montserrat" pitchFamily="2" charset="77"/>
              </a:rPr>
              <a:t>my</a:t>
            </a:r>
            <a:r>
              <a:rPr lang="en-US" sz="1400" b="1" dirty="0" err="1">
                <a:solidFill>
                  <a:srgbClr val="216564"/>
                </a:solidFill>
                <a:latin typeface="Montserrat" pitchFamily="2" charset="77"/>
              </a:rPr>
              <a:t>path</a:t>
            </a:r>
            <a:r>
              <a:rPr lang="en-US" sz="1400" dirty="0">
                <a:solidFill>
                  <a:srgbClr val="216564"/>
                </a:solidFill>
                <a:latin typeface="Montserrat" pitchFamily="2" charset="77"/>
              </a:rPr>
              <a:t> Asset Allocation Portfolios™ (MAAP) offer a simple way to build a broadly diversified core portfolio. Available in allocation mixes spanning the target risk spectrum, our passive strategies establish a client’s long-term base portfolio using low-cost, passive exchange traded funds (ETF) products.</a:t>
            </a:r>
          </a:p>
          <a:p>
            <a:endParaRPr lang="en-US" sz="1400" dirty="0">
              <a:solidFill>
                <a:srgbClr val="216564"/>
              </a:solidFill>
              <a:latin typeface="Montserrat" pitchFamily="2" charset="77"/>
            </a:endParaRPr>
          </a:p>
          <a:p>
            <a:r>
              <a:rPr lang="en-US" sz="1400" dirty="0">
                <a:solidFill>
                  <a:srgbClr val="216564"/>
                </a:solidFill>
                <a:latin typeface="Montserrat" pitchFamily="2" charset="77"/>
              </a:rPr>
              <a:t>While strategic adjustments are made on a year-to-year, these portfolios are designed to remain invested throughout the economic cycle and market fluctuations. Providing broad exposure to global equity, fixed income, and real estate markets, our passive solutions can be used as a standalone solution or in conjunction with our other strategies.</a:t>
            </a:r>
          </a:p>
        </p:txBody>
      </p:sp>
      <p:pic>
        <p:nvPicPr>
          <p:cNvPr id="2" name="Picture 1">
            <a:extLst>
              <a:ext uri="{FF2B5EF4-FFF2-40B4-BE49-F238E27FC236}">
                <a16:creationId xmlns:a16="http://schemas.microsoft.com/office/drawing/2014/main" id="{071911D6-8E3A-C257-D3A5-A580B43DA620}"/>
              </a:ext>
            </a:extLst>
          </p:cNvPr>
          <p:cNvPicPr>
            <a:picLocks noChangeAspect="1"/>
          </p:cNvPicPr>
          <p:nvPr/>
        </p:nvPicPr>
        <p:blipFill>
          <a:blip r:embed="rId5"/>
          <a:stretch>
            <a:fillRect/>
          </a:stretch>
        </p:blipFill>
        <p:spPr>
          <a:xfrm>
            <a:off x="5240130" y="1745560"/>
            <a:ext cx="6557341" cy="3369533"/>
          </a:xfrm>
          <a:prstGeom prst="rect">
            <a:avLst/>
          </a:prstGeom>
        </p:spPr>
      </p:pic>
    </p:spTree>
    <p:extLst>
      <p:ext uri="{BB962C8B-B14F-4D97-AF65-F5344CB8AC3E}">
        <p14:creationId xmlns:p14="http://schemas.microsoft.com/office/powerpoint/2010/main" val="315734184"/>
      </p:ext>
    </p:extLst>
  </p:cSld>
  <p:clrMapOvr>
    <a:masterClrMapping/>
  </p:clrMapOvr>
  <p:transition spd="slow">
    <p:wip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06A6C4C-FF86-42DF-95D2-FF99863F1096}"/>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CD7AC14D-E344-4707-9FB8-60E7FF7603BF}"/>
              </a:ext>
            </a:extLst>
          </p:cNvPr>
          <p:cNvSpPr txBox="1"/>
          <p:nvPr/>
        </p:nvSpPr>
        <p:spPr>
          <a:xfrm>
            <a:off x="2821264" y="585779"/>
            <a:ext cx="6553261" cy="523220"/>
          </a:xfrm>
          <a:prstGeom prst="rect">
            <a:avLst/>
          </a:prstGeom>
          <a:noFill/>
        </p:spPr>
        <p:txBody>
          <a:bodyPr wrap="square" lIns="91440" tIns="45720" rIns="91440" bIns="45720" rtlCol="0" anchor="t">
            <a:spAutoFit/>
          </a:bodyPr>
          <a:lstStyle/>
          <a:p>
            <a:pPr algn="ctr"/>
            <a:r>
              <a:rPr lang="en-US" sz="2800" dirty="0" err="1">
                <a:solidFill>
                  <a:srgbClr val="216564"/>
                </a:solidFill>
                <a:latin typeface="Montserrat" pitchFamily="2" charset="77"/>
              </a:rPr>
              <a:t>cr</a:t>
            </a:r>
            <a:r>
              <a:rPr lang="en-US" sz="2800" b="1" dirty="0" err="1">
                <a:solidFill>
                  <a:srgbClr val="216564"/>
                </a:solidFill>
                <a:latin typeface="Montserrat" pitchFamily="2" charset="77"/>
              </a:rPr>
              <a:t>fusion</a:t>
            </a:r>
            <a:r>
              <a:rPr lang="en-US" sz="2800" baseline="30000" dirty="0" err="1">
                <a:solidFill>
                  <a:srgbClr val="216564"/>
                </a:solidFill>
                <a:latin typeface="Montserrat" pitchFamily="2" charset="77"/>
              </a:rPr>
              <a:t>TM</a:t>
            </a:r>
            <a:endParaRPr lang="en-US" baseline="30000" dirty="0">
              <a:latin typeface="Montserrat" pitchFamily="2" charset="77"/>
            </a:endParaRPr>
          </a:p>
        </p:txBody>
      </p:sp>
      <p:pic>
        <p:nvPicPr>
          <p:cNvPr id="4" name="Picture 3" descr="A black and white image of a basketball&#10;&#10;Description automatically generated">
            <a:extLst>
              <a:ext uri="{FF2B5EF4-FFF2-40B4-BE49-F238E27FC236}">
                <a16:creationId xmlns:a16="http://schemas.microsoft.com/office/drawing/2014/main" id="{4266063F-A819-24C1-FE32-C0619310419B}"/>
              </a:ext>
            </a:extLst>
          </p:cNvPr>
          <p:cNvPicPr>
            <a:picLocks noChangeAspect="1"/>
          </p:cNvPicPr>
          <p:nvPr/>
        </p:nvPicPr>
        <p:blipFill rotWithShape="1">
          <a:blip r:embed="rId3"/>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5AE24492-B659-846D-2389-04A4E4AB4DCC}"/>
              </a:ext>
            </a:extLst>
          </p:cNvPr>
          <p:cNvPicPr>
            <a:picLocks noChangeAspect="1"/>
          </p:cNvPicPr>
          <p:nvPr/>
        </p:nvPicPr>
        <p:blipFill>
          <a:blip r:embed="rId4"/>
          <a:srcRect/>
          <a:stretch/>
        </p:blipFill>
        <p:spPr>
          <a:xfrm>
            <a:off x="8969353" y="93583"/>
            <a:ext cx="2739487" cy="565693"/>
          </a:xfrm>
          <a:prstGeom prst="rect">
            <a:avLst/>
          </a:prstGeom>
        </p:spPr>
      </p:pic>
      <p:sp>
        <p:nvSpPr>
          <p:cNvPr id="9" name="Google Shape;62;p1">
            <a:extLst>
              <a:ext uri="{FF2B5EF4-FFF2-40B4-BE49-F238E27FC236}">
                <a16:creationId xmlns:a16="http://schemas.microsoft.com/office/drawing/2014/main" id="{6F5968E7-BBF5-FEB3-714F-2BE7E0322A94}"/>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sp>
        <p:nvSpPr>
          <p:cNvPr id="6" name="TextBox 5">
            <a:extLst>
              <a:ext uri="{FF2B5EF4-FFF2-40B4-BE49-F238E27FC236}">
                <a16:creationId xmlns:a16="http://schemas.microsoft.com/office/drawing/2014/main" id="{C8905349-D0E8-7728-CB7D-5C7BDAACAC37}"/>
              </a:ext>
            </a:extLst>
          </p:cNvPr>
          <p:cNvSpPr txBox="1"/>
          <p:nvPr/>
        </p:nvSpPr>
        <p:spPr>
          <a:xfrm>
            <a:off x="579321" y="6554335"/>
            <a:ext cx="3098261" cy="215444"/>
          </a:xfrm>
          <a:prstGeom prst="rect">
            <a:avLst/>
          </a:prstGeom>
          <a:noFill/>
        </p:spPr>
        <p:txBody>
          <a:bodyPr wrap="square" rtlCol="0">
            <a:spAutoFit/>
          </a:bodyPr>
          <a:lstStyle/>
          <a:p>
            <a:pPr marL="0" marR="0" lvl="0" indent="0" algn="ctr" rtl="0">
              <a:lnSpc>
                <a:spcPct val="100000"/>
              </a:lnSpc>
              <a:spcBef>
                <a:spcPts val="0"/>
              </a:spcBef>
              <a:spcAft>
                <a:spcPts val="0"/>
              </a:spcAft>
              <a:buClr>
                <a:srgbClr val="000000"/>
              </a:buClr>
              <a:buSzPts val="5400"/>
              <a:buFont typeface="Arial"/>
              <a:buNone/>
            </a:pPr>
            <a:r>
              <a:rPr lang="en-US" sz="800" u="none" strike="noStrike" cap="none">
                <a:solidFill>
                  <a:srgbClr val="216564"/>
                </a:solidFill>
                <a:latin typeface="Calibri" panose="020F0502020204030204" pitchFamily="34" charset="0"/>
                <a:ea typeface="Comfortaa"/>
                <a:cs typeface="Calibri" panose="020F0502020204030204" pitchFamily="34" charset="0"/>
                <a:sym typeface="Comfortaa"/>
              </a:rPr>
              <a:t>Source: Piper Sandler, Corbett Road</a:t>
            </a:r>
          </a:p>
        </p:txBody>
      </p:sp>
      <p:pic>
        <p:nvPicPr>
          <p:cNvPr id="5" name="Picture 4">
            <a:extLst>
              <a:ext uri="{FF2B5EF4-FFF2-40B4-BE49-F238E27FC236}">
                <a16:creationId xmlns:a16="http://schemas.microsoft.com/office/drawing/2014/main" id="{79CA554F-FE7B-7F08-0E54-431B4C401233}"/>
              </a:ext>
            </a:extLst>
          </p:cNvPr>
          <p:cNvPicPr>
            <a:picLocks noChangeAspect="1"/>
          </p:cNvPicPr>
          <p:nvPr/>
        </p:nvPicPr>
        <p:blipFill>
          <a:blip r:embed="rId5"/>
          <a:stretch>
            <a:fillRect/>
          </a:stretch>
        </p:blipFill>
        <p:spPr>
          <a:xfrm>
            <a:off x="1467057" y="1457739"/>
            <a:ext cx="9261612" cy="3940397"/>
          </a:xfrm>
          <a:prstGeom prst="rect">
            <a:avLst/>
          </a:prstGeom>
        </p:spPr>
      </p:pic>
    </p:spTree>
    <p:extLst>
      <p:ext uri="{BB962C8B-B14F-4D97-AF65-F5344CB8AC3E}">
        <p14:creationId xmlns:p14="http://schemas.microsoft.com/office/powerpoint/2010/main" val="1486671142"/>
      </p:ext>
    </p:extLst>
  </p:cSld>
  <p:clrMapOvr>
    <a:masterClrMapping/>
  </p:clrMapOvr>
  <p:transition spd="slow">
    <p:wip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194732-4121-0E08-ACD4-2E71F68C0CFF}"/>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0D73D5B7-8F8D-CE65-A246-393790204E2A}"/>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2DE4D22E-AF61-0D83-76F1-BE9320156945}"/>
              </a:ext>
            </a:extLst>
          </p:cNvPr>
          <p:cNvSpPr txBox="1"/>
          <p:nvPr/>
        </p:nvSpPr>
        <p:spPr>
          <a:xfrm>
            <a:off x="2821264" y="585779"/>
            <a:ext cx="6553261" cy="523220"/>
          </a:xfrm>
          <a:prstGeom prst="rect">
            <a:avLst/>
          </a:prstGeom>
          <a:noFill/>
        </p:spPr>
        <p:txBody>
          <a:bodyPr wrap="square" lIns="91440" tIns="45720" rIns="91440" bIns="45720" rtlCol="0" anchor="t">
            <a:spAutoFit/>
          </a:bodyPr>
          <a:lstStyle/>
          <a:p>
            <a:pPr algn="ctr"/>
            <a:r>
              <a:rPr lang="en-US" sz="2800" dirty="0">
                <a:solidFill>
                  <a:srgbClr val="216564"/>
                </a:solidFill>
                <a:latin typeface="Montserrat" pitchFamily="2" charset="77"/>
              </a:rPr>
              <a:t>Disclosures</a:t>
            </a:r>
            <a:endParaRPr lang="en-US" baseline="30000" dirty="0">
              <a:latin typeface="Montserrat" pitchFamily="2" charset="77"/>
            </a:endParaRPr>
          </a:p>
        </p:txBody>
      </p:sp>
      <p:pic>
        <p:nvPicPr>
          <p:cNvPr id="4" name="Picture 3" descr="A black and white image of a basketball&#10;&#10;Description automatically generated">
            <a:extLst>
              <a:ext uri="{FF2B5EF4-FFF2-40B4-BE49-F238E27FC236}">
                <a16:creationId xmlns:a16="http://schemas.microsoft.com/office/drawing/2014/main" id="{F22F372C-108D-86AA-733B-2BE41DAAB704}"/>
              </a:ext>
            </a:extLst>
          </p:cNvPr>
          <p:cNvPicPr>
            <a:picLocks noChangeAspect="1"/>
          </p:cNvPicPr>
          <p:nvPr/>
        </p:nvPicPr>
        <p:blipFill rotWithShape="1">
          <a:blip r:embed="rId3"/>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6ED91B19-D843-846D-B278-A6CA1E257674}"/>
              </a:ext>
            </a:extLst>
          </p:cNvPr>
          <p:cNvPicPr>
            <a:picLocks noChangeAspect="1"/>
          </p:cNvPicPr>
          <p:nvPr/>
        </p:nvPicPr>
        <p:blipFill>
          <a:blip r:embed="rId4"/>
          <a:srcRect/>
          <a:stretch/>
        </p:blipFill>
        <p:spPr>
          <a:xfrm>
            <a:off x="8969353" y="93583"/>
            <a:ext cx="2739487" cy="565693"/>
          </a:xfrm>
          <a:prstGeom prst="rect">
            <a:avLst/>
          </a:prstGeom>
        </p:spPr>
      </p:pic>
      <p:sp>
        <p:nvSpPr>
          <p:cNvPr id="3" name="TextBox 2">
            <a:extLst>
              <a:ext uri="{FF2B5EF4-FFF2-40B4-BE49-F238E27FC236}">
                <a16:creationId xmlns:a16="http://schemas.microsoft.com/office/drawing/2014/main" id="{75FDD00B-B276-BF32-280E-033338ACC59C}"/>
              </a:ext>
            </a:extLst>
          </p:cNvPr>
          <p:cNvSpPr txBox="1"/>
          <p:nvPr/>
        </p:nvSpPr>
        <p:spPr>
          <a:xfrm>
            <a:off x="397933" y="2077314"/>
            <a:ext cx="10642600" cy="3657861"/>
          </a:xfrm>
          <a:prstGeom prst="rect">
            <a:avLst/>
          </a:prstGeom>
          <a:noFill/>
        </p:spPr>
        <p:txBody>
          <a:bodyPr wrap="square">
            <a:spAutoFit/>
          </a:bodyPr>
          <a:lstStyle/>
          <a:p>
            <a:pPr marL="0" marR="0">
              <a:lnSpc>
                <a:spcPct val="107000"/>
              </a:lnSpc>
              <a:spcBef>
                <a:spcPts val="0"/>
              </a:spcBef>
              <a:spcAft>
                <a:spcPts val="800"/>
              </a:spcAf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The chart(s)/graph(s) shown is(are) for informational purposes only and should not be considered as an offer to buy, solicitation to sell, or recommendation to engage in any transaction or strategy. Past performance may not be indicative of future results. While the sources of information, including any forward-looking statements and estimates, included in this (these) chart(s)/graph(s) was deemed reliable, Corbett Road Wealth Management (CRWM), Spire Wealth Management LLC, Spire Securities LLC and its affiliates do not guarantee its accuracy. </a:t>
            </a:r>
          </a:p>
          <a:p>
            <a:pPr marL="0" marR="0">
              <a:lnSpc>
                <a:spcPct val="107000"/>
              </a:lnSpc>
              <a:spcBef>
                <a:spcPts val="0"/>
              </a:spcBef>
              <a:spcAft>
                <a:spcPts val="800"/>
              </a:spcAf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The views and opinions expressed in this article are those of the authors as of the date of this publication, are subject to change without notice, and do not necessarily reflect the opinions of Spire Wealth Management LLC, Spire Securities LLC or its affiliates. </a:t>
            </a:r>
          </a:p>
          <a:p>
            <a:pPr marL="0" marR="0">
              <a:lnSpc>
                <a:spcPct val="107000"/>
              </a:lnSpc>
              <a:spcBef>
                <a:spcPts val="0"/>
              </a:spcBef>
              <a:spcAft>
                <a:spcPts val="800"/>
              </a:spcAf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All information is based on sources deemed reliable, but no warranty or guarantee is made as to its accuracy or completeness. </a:t>
            </a:r>
            <a:r>
              <a:rPr lang="en-US" sz="1200" b="1" kern="100" dirty="0" err="1">
                <a:effectLst/>
                <a:latin typeface="Aptos" panose="020B0004020202020204" pitchFamily="34" charset="0"/>
                <a:ea typeface="Aptos" panose="020B0004020202020204" pitchFamily="34" charset="0"/>
                <a:cs typeface="Times New Roman" panose="02020603050405020304" pitchFamily="18" charset="0"/>
              </a:rPr>
              <a:t>macro</a:t>
            </a:r>
            <a:r>
              <a:rPr lang="en-US" sz="1200" kern="100" dirty="0" err="1">
                <a:effectLst/>
                <a:latin typeface="Aptos" panose="020B0004020202020204" pitchFamily="34" charset="0"/>
                <a:ea typeface="Aptos" panose="020B0004020202020204" pitchFamily="34" charset="0"/>
                <a:cs typeface="Times New Roman" panose="02020603050405020304" pitchFamily="18" charset="0"/>
              </a:rPr>
              <a:t>cast</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 and </a:t>
            </a:r>
            <a:r>
              <a:rPr lang="en-US" sz="1200" b="1" kern="100" dirty="0" err="1">
                <a:effectLst/>
                <a:latin typeface="Aptos" panose="020B0004020202020204" pitchFamily="34" charset="0"/>
                <a:ea typeface="Aptos" panose="020B0004020202020204" pitchFamily="34" charset="0"/>
                <a:cs typeface="Times New Roman" panose="02020603050405020304" pitchFamily="18" charset="0"/>
              </a:rPr>
              <a:t>micro</a:t>
            </a:r>
            <a:r>
              <a:rPr lang="en-US" sz="1200" kern="100" dirty="0" err="1">
                <a:effectLst/>
                <a:latin typeface="Aptos" panose="020B0004020202020204" pitchFamily="34" charset="0"/>
                <a:ea typeface="Aptos" panose="020B0004020202020204" pitchFamily="34" charset="0"/>
                <a:cs typeface="Times New Roman" panose="02020603050405020304" pitchFamily="18" charset="0"/>
              </a:rPr>
              <a:t>cast</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 are proprietary indexes used by Corbett Road Wealth Management to help assist in the investment decision-making process. Neither the information provided by </a:t>
            </a:r>
            <a:r>
              <a:rPr lang="en-US" sz="1200" b="1" kern="100" dirty="0" err="1">
                <a:effectLst/>
                <a:latin typeface="Aptos" panose="020B0004020202020204" pitchFamily="34" charset="0"/>
                <a:ea typeface="Aptos" panose="020B0004020202020204" pitchFamily="34" charset="0"/>
                <a:cs typeface="Times New Roman" panose="02020603050405020304" pitchFamily="18" charset="0"/>
              </a:rPr>
              <a:t>macro</a:t>
            </a:r>
            <a:r>
              <a:rPr lang="en-US" sz="1200" kern="100" dirty="0" err="1">
                <a:effectLst/>
                <a:latin typeface="Aptos" panose="020B0004020202020204" pitchFamily="34" charset="0"/>
                <a:ea typeface="Aptos" panose="020B0004020202020204" pitchFamily="34" charset="0"/>
                <a:cs typeface="Times New Roman" panose="02020603050405020304" pitchFamily="18" charset="0"/>
              </a:rPr>
              <a:t>cast</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 or </a:t>
            </a:r>
            <a:r>
              <a:rPr lang="en-US" sz="1200" b="1" kern="100" dirty="0" err="1">
                <a:effectLst/>
                <a:latin typeface="Aptos" panose="020B0004020202020204" pitchFamily="34" charset="0"/>
                <a:ea typeface="Aptos" panose="020B0004020202020204" pitchFamily="34" charset="0"/>
                <a:cs typeface="Times New Roman" panose="02020603050405020304" pitchFamily="18" charset="0"/>
              </a:rPr>
              <a:t>micro</a:t>
            </a:r>
            <a:r>
              <a:rPr lang="en-US" sz="1200" kern="100" dirty="0" err="1">
                <a:effectLst/>
                <a:latin typeface="Aptos" panose="020B0004020202020204" pitchFamily="34" charset="0"/>
                <a:ea typeface="Aptos" panose="020B0004020202020204" pitchFamily="34" charset="0"/>
                <a:cs typeface="Times New Roman" panose="02020603050405020304" pitchFamily="18" charset="0"/>
              </a:rPr>
              <a:t>cast</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 nor any opinion expressed herein considers any investor’s individual circumstances nor should it be treated as personalized advice.  Individual investors should consult with a financial professional before engaging in any transaction or strategy. The phrase “the market” refers to the S&amp;P 500 Total Return Index unless otherwise stated. The phrase “risk assets” refers to equities, REITs, high yield bonds, and other high volatility securities. </a:t>
            </a:r>
          </a:p>
          <a:p>
            <a:pPr marL="0" marR="0">
              <a:lnSpc>
                <a:spcPct val="107000"/>
              </a:lnSpc>
              <a:spcBef>
                <a:spcPts val="0"/>
              </a:spcBef>
              <a:spcAft>
                <a:spcPts val="800"/>
              </a:spcAf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Corbett Road’s quantitative models utilize a variety of factors to analyze trends in economic conditions and the stock market to determine asset and sector allocations that help us gauge market movements in the short- and intermediate term. There is no guarantee that these models or any of the factors used by these models will result in favorable performance returns. Spire Wealth Management, LLC is a Federally Registered Investment Advisory Firm.</a:t>
            </a:r>
          </a:p>
          <a:p>
            <a:pPr marL="0" marR="0">
              <a:lnSpc>
                <a:spcPct val="107000"/>
              </a:lnSpc>
              <a:spcBef>
                <a:spcPts val="0"/>
              </a:spcBef>
              <a:spcAft>
                <a:spcPts val="800"/>
              </a:spcAf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Securities offered through an affiliated company, Spire Securities, LLC, a Registered Broker/Dealer and member FINRA/SIPC. Registration does not imply any level of skill or training.  </a:t>
            </a:r>
          </a:p>
        </p:txBody>
      </p:sp>
    </p:spTree>
    <p:extLst>
      <p:ext uri="{BB962C8B-B14F-4D97-AF65-F5344CB8AC3E}">
        <p14:creationId xmlns:p14="http://schemas.microsoft.com/office/powerpoint/2010/main" val="829643724"/>
      </p:ext>
    </p:extLst>
  </p:cSld>
  <p:clrMapOvr>
    <a:masterClrMapping/>
  </p:clrMapOvr>
  <p:transition spd="slow">
    <p:wip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black and white image of a basketball&#10;&#10;Description automatically generated">
            <a:extLst>
              <a:ext uri="{FF2B5EF4-FFF2-40B4-BE49-F238E27FC236}">
                <a16:creationId xmlns:a16="http://schemas.microsoft.com/office/drawing/2014/main" id="{B4176095-212E-356E-16E5-AD96AF4AC815}"/>
              </a:ext>
            </a:extLst>
          </p:cNvPr>
          <p:cNvPicPr>
            <a:picLocks noChangeAspect="1"/>
          </p:cNvPicPr>
          <p:nvPr/>
        </p:nvPicPr>
        <p:blipFill rotWithShape="1">
          <a:blip r:embed="rId2"/>
          <a:srcRect r="2580" b="2405"/>
          <a:stretch/>
        </p:blipFill>
        <p:spPr>
          <a:xfrm>
            <a:off x="7017171" y="960480"/>
            <a:ext cx="5174829" cy="5891530"/>
          </a:xfrm>
          <a:prstGeom prst="rect">
            <a:avLst/>
          </a:prstGeom>
        </p:spPr>
      </p:pic>
      <p:sp>
        <p:nvSpPr>
          <p:cNvPr id="3" name="Rectangle 2">
            <a:extLst>
              <a:ext uri="{FF2B5EF4-FFF2-40B4-BE49-F238E27FC236}">
                <a16:creationId xmlns:a16="http://schemas.microsoft.com/office/drawing/2014/main" id="{FB05BEDE-F284-4857-B22E-52666E11552B}"/>
              </a:ext>
            </a:extLst>
          </p:cNvPr>
          <p:cNvSpPr/>
          <p:nvPr/>
        </p:nvSpPr>
        <p:spPr>
          <a:xfrm>
            <a:off x="0" y="0"/>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45B4B59C-4531-4F29-BAE3-3E9908057927}"/>
              </a:ext>
            </a:extLst>
          </p:cNvPr>
          <p:cNvSpPr txBox="1"/>
          <p:nvPr/>
        </p:nvSpPr>
        <p:spPr>
          <a:xfrm>
            <a:off x="3030583" y="2858624"/>
            <a:ext cx="5965936" cy="707886"/>
          </a:xfrm>
          <a:prstGeom prst="rect">
            <a:avLst/>
          </a:prstGeom>
          <a:noFill/>
        </p:spPr>
        <p:txBody>
          <a:bodyPr wrap="square" rtlCol="0">
            <a:spAutoFit/>
          </a:bodyPr>
          <a:lstStyle/>
          <a:p>
            <a:pPr algn="ctr"/>
            <a:r>
              <a:rPr lang="en-US" sz="4000">
                <a:latin typeface="Montserrat ExtraBold" panose="00000900000000000000" pitchFamily="50" charset="0"/>
              </a:rPr>
              <a:t>Thank You</a:t>
            </a:r>
          </a:p>
        </p:txBody>
      </p:sp>
      <p:sp>
        <p:nvSpPr>
          <p:cNvPr id="17" name="Rectangle 16">
            <a:extLst>
              <a:ext uri="{FF2B5EF4-FFF2-40B4-BE49-F238E27FC236}">
                <a16:creationId xmlns:a16="http://schemas.microsoft.com/office/drawing/2014/main" id="{EBA7AB96-18BD-4C66-92F7-9B195F1BD41E}"/>
              </a:ext>
            </a:extLst>
          </p:cNvPr>
          <p:cNvSpPr/>
          <p:nvPr/>
        </p:nvSpPr>
        <p:spPr>
          <a:xfrm>
            <a:off x="9692640" y="0"/>
            <a:ext cx="1291771" cy="2155505"/>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1DC265F-F71A-4700-8912-D7108D69534C}"/>
              </a:ext>
            </a:extLst>
          </p:cNvPr>
          <p:cNvSpPr/>
          <p:nvPr/>
        </p:nvSpPr>
        <p:spPr>
          <a:xfrm>
            <a:off x="1291771" y="5754961"/>
            <a:ext cx="2895190" cy="107775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Google Shape;62;p1">
            <a:extLst>
              <a:ext uri="{FF2B5EF4-FFF2-40B4-BE49-F238E27FC236}">
                <a16:creationId xmlns:a16="http://schemas.microsoft.com/office/drawing/2014/main" id="{30C579F2-451A-E5EE-89E8-68BB52C18B36}"/>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pic>
        <p:nvPicPr>
          <p:cNvPr id="20" name="Picture 19">
            <a:extLst>
              <a:ext uri="{FF2B5EF4-FFF2-40B4-BE49-F238E27FC236}">
                <a16:creationId xmlns:a16="http://schemas.microsoft.com/office/drawing/2014/main" id="{408700E5-407B-B364-735F-31033A8E0AED}"/>
              </a:ext>
            </a:extLst>
          </p:cNvPr>
          <p:cNvPicPr>
            <a:picLocks noChangeAspect="1"/>
          </p:cNvPicPr>
          <p:nvPr/>
        </p:nvPicPr>
        <p:blipFill>
          <a:blip r:embed="rId3"/>
          <a:srcRect/>
          <a:stretch/>
        </p:blipFill>
        <p:spPr>
          <a:xfrm>
            <a:off x="3964976" y="3999376"/>
            <a:ext cx="4262049" cy="880096"/>
          </a:xfrm>
          <a:prstGeom prst="rect">
            <a:avLst/>
          </a:prstGeom>
        </p:spPr>
      </p:pic>
    </p:spTree>
    <p:extLst>
      <p:ext uri="{BB962C8B-B14F-4D97-AF65-F5344CB8AC3E}">
        <p14:creationId xmlns:p14="http://schemas.microsoft.com/office/powerpoint/2010/main" val="2320690993"/>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8CEAB9-FFE1-649B-7FDE-F5CC9A2A6078}"/>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2A258FF9-40A6-C75C-C3F7-8FA1BD221112}"/>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and white image of a basketball&#10;&#10;Description automatically generated">
            <a:extLst>
              <a:ext uri="{FF2B5EF4-FFF2-40B4-BE49-F238E27FC236}">
                <a16:creationId xmlns:a16="http://schemas.microsoft.com/office/drawing/2014/main" id="{034637A0-F472-1EF0-7EAF-B21C2AFF9A74}"/>
              </a:ext>
            </a:extLst>
          </p:cNvPr>
          <p:cNvPicPr>
            <a:picLocks noChangeAspect="1"/>
          </p:cNvPicPr>
          <p:nvPr/>
        </p:nvPicPr>
        <p:blipFill rotWithShape="1">
          <a:blip r:embed="rId2"/>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39C354DE-D4D9-9FB0-BC16-75BBFF5E74F1}"/>
              </a:ext>
            </a:extLst>
          </p:cNvPr>
          <p:cNvPicPr>
            <a:picLocks noChangeAspect="1"/>
          </p:cNvPicPr>
          <p:nvPr/>
        </p:nvPicPr>
        <p:blipFill>
          <a:blip r:embed="rId3"/>
          <a:srcRect/>
          <a:stretch/>
        </p:blipFill>
        <p:spPr>
          <a:xfrm>
            <a:off x="8969353" y="93583"/>
            <a:ext cx="2739487" cy="565693"/>
          </a:xfrm>
          <a:prstGeom prst="rect">
            <a:avLst/>
          </a:prstGeom>
        </p:spPr>
      </p:pic>
      <p:sp>
        <p:nvSpPr>
          <p:cNvPr id="13" name="Google Shape;62;p1">
            <a:extLst>
              <a:ext uri="{FF2B5EF4-FFF2-40B4-BE49-F238E27FC236}">
                <a16:creationId xmlns:a16="http://schemas.microsoft.com/office/drawing/2014/main" id="{7CBD9C2D-7467-2200-9F4E-D4FD36E5BF6F}"/>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sp>
        <p:nvSpPr>
          <p:cNvPr id="7" name="TextBox 6">
            <a:extLst>
              <a:ext uri="{FF2B5EF4-FFF2-40B4-BE49-F238E27FC236}">
                <a16:creationId xmlns:a16="http://schemas.microsoft.com/office/drawing/2014/main" id="{597DE57A-897A-4332-0D1D-072E19D87560}"/>
              </a:ext>
            </a:extLst>
          </p:cNvPr>
          <p:cNvSpPr txBox="1"/>
          <p:nvPr/>
        </p:nvSpPr>
        <p:spPr>
          <a:xfrm>
            <a:off x="579321" y="6554335"/>
            <a:ext cx="3098261" cy="215444"/>
          </a:xfrm>
          <a:prstGeom prst="rect">
            <a:avLst/>
          </a:prstGeom>
          <a:noFill/>
        </p:spPr>
        <p:txBody>
          <a:bodyPr wrap="square" rtlCol="0">
            <a:spAutoFit/>
          </a:bodyPr>
          <a:lstStyle/>
          <a:p>
            <a:pPr marL="0" marR="0" lvl="0" indent="0" algn="ctr" rtl="0">
              <a:lnSpc>
                <a:spcPct val="100000"/>
              </a:lnSpc>
              <a:spcBef>
                <a:spcPts val="0"/>
              </a:spcBef>
              <a:spcAft>
                <a:spcPts val="0"/>
              </a:spcAft>
              <a:buClr>
                <a:srgbClr val="000000"/>
              </a:buClr>
              <a:buSzPts val="5400"/>
              <a:buFont typeface="Arial"/>
              <a:buNone/>
            </a:pPr>
            <a:r>
              <a:rPr lang="en-US" sz="800" u="none" strike="noStrike" cap="none" dirty="0">
                <a:solidFill>
                  <a:srgbClr val="216564"/>
                </a:solidFill>
                <a:latin typeface="Calibri" panose="020F0502020204030204" pitchFamily="34" charset="0"/>
                <a:ea typeface="Comfortaa"/>
                <a:cs typeface="Calibri" panose="020F0502020204030204" pitchFamily="34" charset="0"/>
                <a:sym typeface="Comfortaa"/>
              </a:rPr>
              <a:t>Source: Bank of America</a:t>
            </a:r>
          </a:p>
        </p:txBody>
      </p:sp>
      <p:sp>
        <p:nvSpPr>
          <p:cNvPr id="4" name="TextBox 3">
            <a:extLst>
              <a:ext uri="{FF2B5EF4-FFF2-40B4-BE49-F238E27FC236}">
                <a16:creationId xmlns:a16="http://schemas.microsoft.com/office/drawing/2014/main" id="{E5E158B5-377C-3432-3B90-E40BDD95CA89}"/>
              </a:ext>
            </a:extLst>
          </p:cNvPr>
          <p:cNvSpPr txBox="1"/>
          <p:nvPr/>
        </p:nvSpPr>
        <p:spPr>
          <a:xfrm>
            <a:off x="2317661" y="607517"/>
            <a:ext cx="7546109" cy="461665"/>
          </a:xfrm>
          <a:prstGeom prst="rect">
            <a:avLst/>
          </a:prstGeom>
          <a:noFill/>
        </p:spPr>
        <p:txBody>
          <a:bodyPr wrap="square" lIns="91440" tIns="45720" rIns="91440" bIns="45720" rtlCol="0" anchor="t">
            <a:spAutoFit/>
          </a:bodyPr>
          <a:lstStyle/>
          <a:p>
            <a:r>
              <a:rPr lang="en-US" sz="2400" dirty="0">
                <a:solidFill>
                  <a:srgbClr val="216564"/>
                </a:solidFill>
                <a:latin typeface="Montserrat ExtraBold"/>
              </a:rPr>
              <a:t>Consumer Balance Sheets Are in Good Shape</a:t>
            </a:r>
            <a:endParaRPr lang="en-US" sz="2000" dirty="0">
              <a:cs typeface="Calibri" panose="020F0502020204030204"/>
            </a:endParaRPr>
          </a:p>
        </p:txBody>
      </p:sp>
      <p:pic>
        <p:nvPicPr>
          <p:cNvPr id="1026" name="Picture 2">
            <a:extLst>
              <a:ext uri="{FF2B5EF4-FFF2-40B4-BE49-F238E27FC236}">
                <a16:creationId xmlns:a16="http://schemas.microsoft.com/office/drawing/2014/main" id="{A1566742-F05D-73E4-7E1B-A6CD9D1D96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77582" y="1281795"/>
            <a:ext cx="4826269" cy="48473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6348122"/>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69617C-FE3F-A1A2-1C3E-D40E21788BBF}"/>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35244392-FB62-7E00-3E03-A0E3A3FD076C}"/>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and white image of a basketball&#10;&#10;Description automatically generated">
            <a:extLst>
              <a:ext uri="{FF2B5EF4-FFF2-40B4-BE49-F238E27FC236}">
                <a16:creationId xmlns:a16="http://schemas.microsoft.com/office/drawing/2014/main" id="{2A4F26A4-0CC1-1699-8E09-B8471036FC4F}"/>
              </a:ext>
            </a:extLst>
          </p:cNvPr>
          <p:cNvPicPr>
            <a:picLocks noChangeAspect="1"/>
          </p:cNvPicPr>
          <p:nvPr/>
        </p:nvPicPr>
        <p:blipFill rotWithShape="1">
          <a:blip r:embed="rId2"/>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432E69E9-8E50-9AD8-4BDD-7BDC85B03A83}"/>
              </a:ext>
            </a:extLst>
          </p:cNvPr>
          <p:cNvPicPr>
            <a:picLocks noChangeAspect="1"/>
          </p:cNvPicPr>
          <p:nvPr/>
        </p:nvPicPr>
        <p:blipFill>
          <a:blip r:embed="rId3"/>
          <a:srcRect/>
          <a:stretch/>
        </p:blipFill>
        <p:spPr>
          <a:xfrm>
            <a:off x="8969353" y="93583"/>
            <a:ext cx="2739487" cy="565693"/>
          </a:xfrm>
          <a:prstGeom prst="rect">
            <a:avLst/>
          </a:prstGeom>
        </p:spPr>
      </p:pic>
      <p:sp>
        <p:nvSpPr>
          <p:cNvPr id="13" name="Google Shape;62;p1">
            <a:extLst>
              <a:ext uri="{FF2B5EF4-FFF2-40B4-BE49-F238E27FC236}">
                <a16:creationId xmlns:a16="http://schemas.microsoft.com/office/drawing/2014/main" id="{B8274F93-0CBC-3973-5F6F-6592D0B78372}"/>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sp>
        <p:nvSpPr>
          <p:cNvPr id="11" name="TextBox 10">
            <a:extLst>
              <a:ext uri="{FF2B5EF4-FFF2-40B4-BE49-F238E27FC236}">
                <a16:creationId xmlns:a16="http://schemas.microsoft.com/office/drawing/2014/main" id="{A080D6D3-7ABD-E1B3-B157-E334A029A1A3}"/>
              </a:ext>
            </a:extLst>
          </p:cNvPr>
          <p:cNvSpPr txBox="1"/>
          <p:nvPr/>
        </p:nvSpPr>
        <p:spPr>
          <a:xfrm>
            <a:off x="2040835" y="757866"/>
            <a:ext cx="8110329" cy="461665"/>
          </a:xfrm>
          <a:prstGeom prst="rect">
            <a:avLst/>
          </a:prstGeom>
          <a:noFill/>
        </p:spPr>
        <p:txBody>
          <a:bodyPr wrap="square">
            <a:spAutoFit/>
          </a:bodyPr>
          <a:lstStyle/>
          <a:p>
            <a:pPr algn="ctr"/>
            <a:r>
              <a:rPr lang="en-US" sz="2400" dirty="0">
                <a:solidFill>
                  <a:srgbClr val="216564"/>
                </a:solidFill>
                <a:latin typeface="Montserrat ExtraBold"/>
              </a:rPr>
              <a:t>Implied Tariff Rate sitting at 100 Year Highs…</a:t>
            </a:r>
            <a:endParaRPr lang="en-US" sz="2400" dirty="0"/>
          </a:p>
        </p:txBody>
      </p:sp>
      <p:sp>
        <p:nvSpPr>
          <p:cNvPr id="2" name="TextBox 1">
            <a:extLst>
              <a:ext uri="{FF2B5EF4-FFF2-40B4-BE49-F238E27FC236}">
                <a16:creationId xmlns:a16="http://schemas.microsoft.com/office/drawing/2014/main" id="{5688B4BB-E34C-3F90-DAB6-FBA707DAF7EF}"/>
              </a:ext>
            </a:extLst>
          </p:cNvPr>
          <p:cNvSpPr txBox="1"/>
          <p:nvPr/>
        </p:nvSpPr>
        <p:spPr>
          <a:xfrm>
            <a:off x="916546" y="6554335"/>
            <a:ext cx="3098261" cy="215444"/>
          </a:xfrm>
          <a:prstGeom prst="rect">
            <a:avLst/>
          </a:prstGeom>
          <a:noFill/>
        </p:spPr>
        <p:txBody>
          <a:bodyPr wrap="square" rtlCol="0">
            <a:spAutoFit/>
          </a:bodyPr>
          <a:lstStyle/>
          <a:p>
            <a:pPr marL="0" marR="0" lvl="0" indent="0" algn="ctr" rtl="0">
              <a:lnSpc>
                <a:spcPct val="100000"/>
              </a:lnSpc>
              <a:spcBef>
                <a:spcPts val="0"/>
              </a:spcBef>
              <a:spcAft>
                <a:spcPts val="0"/>
              </a:spcAft>
              <a:buClr>
                <a:srgbClr val="000000"/>
              </a:buClr>
              <a:buSzPts val="5400"/>
              <a:buFont typeface="Arial"/>
              <a:buNone/>
            </a:pPr>
            <a:r>
              <a:rPr lang="en-US" sz="800" u="none" strike="noStrike" cap="none" dirty="0">
                <a:solidFill>
                  <a:srgbClr val="216564"/>
                </a:solidFill>
                <a:latin typeface="Calibri" panose="020F0502020204030204" pitchFamily="34" charset="0"/>
                <a:ea typeface="Comfortaa"/>
                <a:cs typeface="Calibri" panose="020F0502020204030204" pitchFamily="34" charset="0"/>
                <a:sym typeface="Comfortaa"/>
              </a:rPr>
              <a:t>Source: FactSet, S&amp;P, Exhibit A, Implied as of 7/14/25</a:t>
            </a:r>
          </a:p>
        </p:txBody>
      </p:sp>
      <p:pic>
        <p:nvPicPr>
          <p:cNvPr id="9" name="Picture 8">
            <a:extLst>
              <a:ext uri="{FF2B5EF4-FFF2-40B4-BE49-F238E27FC236}">
                <a16:creationId xmlns:a16="http://schemas.microsoft.com/office/drawing/2014/main" id="{2EFCCBCA-70BD-33D3-694A-74BAD793DF71}"/>
              </a:ext>
            </a:extLst>
          </p:cNvPr>
          <p:cNvPicPr>
            <a:picLocks noChangeAspect="1"/>
          </p:cNvPicPr>
          <p:nvPr/>
        </p:nvPicPr>
        <p:blipFill>
          <a:blip r:embed="rId4"/>
          <a:stretch>
            <a:fillRect/>
          </a:stretch>
        </p:blipFill>
        <p:spPr>
          <a:xfrm>
            <a:off x="2468962" y="1737975"/>
            <a:ext cx="7208676" cy="3694596"/>
          </a:xfrm>
          <a:prstGeom prst="rect">
            <a:avLst/>
          </a:prstGeom>
        </p:spPr>
      </p:pic>
    </p:spTree>
    <p:extLst>
      <p:ext uri="{BB962C8B-B14F-4D97-AF65-F5344CB8AC3E}">
        <p14:creationId xmlns:p14="http://schemas.microsoft.com/office/powerpoint/2010/main" val="3059803710"/>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000EF5-FE2F-DE43-10B7-03495BFBEDA5}"/>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BBBD1B5A-9047-6285-944E-E3DD2074A92A}"/>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and white image of a basketball&#10;&#10;Description automatically generated">
            <a:extLst>
              <a:ext uri="{FF2B5EF4-FFF2-40B4-BE49-F238E27FC236}">
                <a16:creationId xmlns:a16="http://schemas.microsoft.com/office/drawing/2014/main" id="{74BBCACE-D314-5CCF-C5C6-5A37799971D7}"/>
              </a:ext>
            </a:extLst>
          </p:cNvPr>
          <p:cNvPicPr>
            <a:picLocks noChangeAspect="1"/>
          </p:cNvPicPr>
          <p:nvPr/>
        </p:nvPicPr>
        <p:blipFill rotWithShape="1">
          <a:blip r:embed="rId2"/>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18508BDB-9F58-6774-516F-34E5B5B5F4E1}"/>
              </a:ext>
            </a:extLst>
          </p:cNvPr>
          <p:cNvPicPr>
            <a:picLocks noChangeAspect="1"/>
          </p:cNvPicPr>
          <p:nvPr/>
        </p:nvPicPr>
        <p:blipFill>
          <a:blip r:embed="rId3"/>
          <a:srcRect/>
          <a:stretch/>
        </p:blipFill>
        <p:spPr>
          <a:xfrm>
            <a:off x="8969353" y="93583"/>
            <a:ext cx="2739487" cy="565693"/>
          </a:xfrm>
          <a:prstGeom prst="rect">
            <a:avLst/>
          </a:prstGeom>
        </p:spPr>
      </p:pic>
      <p:sp>
        <p:nvSpPr>
          <p:cNvPr id="13" name="Google Shape;62;p1">
            <a:extLst>
              <a:ext uri="{FF2B5EF4-FFF2-40B4-BE49-F238E27FC236}">
                <a16:creationId xmlns:a16="http://schemas.microsoft.com/office/drawing/2014/main" id="{6D21C36D-C1D7-5C91-5B21-9462F1EDE332}"/>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sp>
        <p:nvSpPr>
          <p:cNvPr id="7" name="TextBox 6">
            <a:extLst>
              <a:ext uri="{FF2B5EF4-FFF2-40B4-BE49-F238E27FC236}">
                <a16:creationId xmlns:a16="http://schemas.microsoft.com/office/drawing/2014/main" id="{0EB10582-EC68-DFAA-11CC-038A038ED152}"/>
              </a:ext>
            </a:extLst>
          </p:cNvPr>
          <p:cNvSpPr txBox="1"/>
          <p:nvPr/>
        </p:nvSpPr>
        <p:spPr>
          <a:xfrm>
            <a:off x="579321" y="6554335"/>
            <a:ext cx="3098261" cy="215444"/>
          </a:xfrm>
          <a:prstGeom prst="rect">
            <a:avLst/>
          </a:prstGeom>
          <a:noFill/>
        </p:spPr>
        <p:txBody>
          <a:bodyPr wrap="square" rtlCol="0">
            <a:spAutoFit/>
          </a:bodyPr>
          <a:lstStyle/>
          <a:p>
            <a:pPr marL="0" marR="0" lvl="0" indent="0" algn="ctr" rtl="0">
              <a:lnSpc>
                <a:spcPct val="100000"/>
              </a:lnSpc>
              <a:spcBef>
                <a:spcPts val="0"/>
              </a:spcBef>
              <a:spcAft>
                <a:spcPts val="0"/>
              </a:spcAft>
              <a:buClr>
                <a:srgbClr val="000000"/>
              </a:buClr>
              <a:buSzPts val="5400"/>
              <a:buFont typeface="Arial"/>
              <a:buNone/>
            </a:pPr>
            <a:r>
              <a:rPr lang="en-US" sz="800" u="none" strike="noStrike" cap="none" dirty="0">
                <a:solidFill>
                  <a:srgbClr val="216564"/>
                </a:solidFill>
                <a:latin typeface="Calibri" panose="020F0502020204030204" pitchFamily="34" charset="0"/>
                <a:ea typeface="Comfortaa"/>
                <a:cs typeface="Calibri" panose="020F0502020204030204" pitchFamily="34" charset="0"/>
                <a:sym typeface="Comfortaa"/>
              </a:rPr>
              <a:t>Source: 3Fourteen</a:t>
            </a:r>
          </a:p>
        </p:txBody>
      </p:sp>
      <p:sp>
        <p:nvSpPr>
          <p:cNvPr id="4" name="TextBox 3">
            <a:extLst>
              <a:ext uri="{FF2B5EF4-FFF2-40B4-BE49-F238E27FC236}">
                <a16:creationId xmlns:a16="http://schemas.microsoft.com/office/drawing/2014/main" id="{A7B03650-93DE-C7BF-520A-DB20D104820C}"/>
              </a:ext>
            </a:extLst>
          </p:cNvPr>
          <p:cNvSpPr txBox="1"/>
          <p:nvPr/>
        </p:nvSpPr>
        <p:spPr>
          <a:xfrm>
            <a:off x="1376809" y="694865"/>
            <a:ext cx="9336263" cy="830997"/>
          </a:xfrm>
          <a:prstGeom prst="rect">
            <a:avLst/>
          </a:prstGeom>
          <a:noFill/>
        </p:spPr>
        <p:txBody>
          <a:bodyPr wrap="square" lIns="91440" tIns="45720" rIns="91440" bIns="45720" rtlCol="0" anchor="t">
            <a:spAutoFit/>
          </a:bodyPr>
          <a:lstStyle/>
          <a:p>
            <a:pPr algn="ctr"/>
            <a:r>
              <a:rPr lang="en-US" sz="2400" dirty="0">
                <a:solidFill>
                  <a:srgbClr val="216564"/>
                </a:solidFill>
                <a:latin typeface="Montserrat ExtraBold"/>
              </a:rPr>
              <a:t>…But Deficits are Set tom Increase in the Coming Years, Helping Offset Some of the Tariff Impact</a:t>
            </a:r>
            <a:endParaRPr lang="en-US" sz="2000" dirty="0">
              <a:cs typeface="Calibri" panose="020F0502020204030204"/>
            </a:endParaRPr>
          </a:p>
        </p:txBody>
      </p:sp>
      <p:pic>
        <p:nvPicPr>
          <p:cNvPr id="5" name="Picture 4">
            <a:extLst>
              <a:ext uri="{FF2B5EF4-FFF2-40B4-BE49-F238E27FC236}">
                <a16:creationId xmlns:a16="http://schemas.microsoft.com/office/drawing/2014/main" id="{E84B55DA-B57A-4288-856A-117F7BFADEA6}"/>
              </a:ext>
            </a:extLst>
          </p:cNvPr>
          <p:cNvPicPr>
            <a:picLocks noChangeAspect="1"/>
          </p:cNvPicPr>
          <p:nvPr/>
        </p:nvPicPr>
        <p:blipFill>
          <a:blip r:embed="rId4"/>
          <a:stretch>
            <a:fillRect/>
          </a:stretch>
        </p:blipFill>
        <p:spPr>
          <a:xfrm>
            <a:off x="2709153" y="1516630"/>
            <a:ext cx="6671576" cy="4619981"/>
          </a:xfrm>
          <a:prstGeom prst="rect">
            <a:avLst/>
          </a:prstGeom>
        </p:spPr>
      </p:pic>
    </p:spTree>
    <p:extLst>
      <p:ext uri="{BB962C8B-B14F-4D97-AF65-F5344CB8AC3E}">
        <p14:creationId xmlns:p14="http://schemas.microsoft.com/office/powerpoint/2010/main" val="4041250717"/>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CE825B3-4A41-41D4-9381-A43A2CF84BCD}"/>
              </a:ext>
            </a:extLst>
          </p:cNvPr>
          <p:cNvSpPr/>
          <p:nvPr/>
        </p:nvSpPr>
        <p:spPr>
          <a:xfrm>
            <a:off x="0" y="6466114"/>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and white image of a basketball&#10;&#10;Description automatically generated">
            <a:extLst>
              <a:ext uri="{FF2B5EF4-FFF2-40B4-BE49-F238E27FC236}">
                <a16:creationId xmlns:a16="http://schemas.microsoft.com/office/drawing/2014/main" id="{5129EC63-AE79-7080-05E6-C856188D1311}"/>
              </a:ext>
            </a:extLst>
          </p:cNvPr>
          <p:cNvPicPr>
            <a:picLocks noChangeAspect="1"/>
          </p:cNvPicPr>
          <p:nvPr/>
        </p:nvPicPr>
        <p:blipFill rotWithShape="1">
          <a:blip r:embed="rId2"/>
          <a:srcRect r="2580" b="2405"/>
          <a:stretch/>
        </p:blipFill>
        <p:spPr>
          <a:xfrm>
            <a:off x="7017171" y="960480"/>
            <a:ext cx="5174829" cy="5891530"/>
          </a:xfrm>
          <a:prstGeom prst="rect">
            <a:avLst/>
          </a:prstGeom>
        </p:spPr>
      </p:pic>
      <p:pic>
        <p:nvPicPr>
          <p:cNvPr id="8" name="Picture 7">
            <a:extLst>
              <a:ext uri="{FF2B5EF4-FFF2-40B4-BE49-F238E27FC236}">
                <a16:creationId xmlns:a16="http://schemas.microsoft.com/office/drawing/2014/main" id="{9E89104B-CB9E-D89E-F5C5-A144FC3ABCB1}"/>
              </a:ext>
            </a:extLst>
          </p:cNvPr>
          <p:cNvPicPr>
            <a:picLocks noChangeAspect="1"/>
          </p:cNvPicPr>
          <p:nvPr/>
        </p:nvPicPr>
        <p:blipFill>
          <a:blip r:embed="rId3"/>
          <a:srcRect/>
          <a:stretch/>
        </p:blipFill>
        <p:spPr>
          <a:xfrm>
            <a:off x="8969353" y="93583"/>
            <a:ext cx="2739487" cy="565693"/>
          </a:xfrm>
          <a:prstGeom prst="rect">
            <a:avLst/>
          </a:prstGeom>
        </p:spPr>
      </p:pic>
      <p:sp>
        <p:nvSpPr>
          <p:cNvPr id="13" name="Google Shape;62;p1">
            <a:extLst>
              <a:ext uri="{FF2B5EF4-FFF2-40B4-BE49-F238E27FC236}">
                <a16:creationId xmlns:a16="http://schemas.microsoft.com/office/drawing/2014/main" id="{02463B67-480D-531E-173E-15D7B29FA192}"/>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sp>
        <p:nvSpPr>
          <p:cNvPr id="4" name="TextBox 3">
            <a:extLst>
              <a:ext uri="{FF2B5EF4-FFF2-40B4-BE49-F238E27FC236}">
                <a16:creationId xmlns:a16="http://schemas.microsoft.com/office/drawing/2014/main" id="{B4278D7A-015D-BB11-190B-11C5EFE41B36}"/>
              </a:ext>
            </a:extLst>
          </p:cNvPr>
          <p:cNvSpPr txBox="1"/>
          <p:nvPr/>
        </p:nvSpPr>
        <p:spPr>
          <a:xfrm>
            <a:off x="336011" y="622708"/>
            <a:ext cx="11519976" cy="461665"/>
          </a:xfrm>
          <a:prstGeom prst="rect">
            <a:avLst/>
          </a:prstGeom>
          <a:noFill/>
        </p:spPr>
        <p:txBody>
          <a:bodyPr wrap="square" lIns="91440" tIns="45720" rIns="91440" bIns="45720" rtlCol="0" anchor="t">
            <a:spAutoFit/>
          </a:bodyPr>
          <a:lstStyle/>
          <a:p>
            <a:pPr algn="ctr"/>
            <a:r>
              <a:rPr lang="en-US" sz="2400" dirty="0">
                <a:solidFill>
                  <a:srgbClr val="216564"/>
                </a:solidFill>
                <a:latin typeface="Montserrat ExtraBold"/>
              </a:rPr>
              <a:t>The 2020s are Shaping Up to Be on of the Most Volatile Decades Ever</a:t>
            </a:r>
            <a:endParaRPr lang="en-US" sz="2000" dirty="0">
              <a:cs typeface="Calibri" panose="020F0502020204030204"/>
            </a:endParaRPr>
          </a:p>
        </p:txBody>
      </p:sp>
      <p:pic>
        <p:nvPicPr>
          <p:cNvPr id="5" name="Picture 4">
            <a:extLst>
              <a:ext uri="{FF2B5EF4-FFF2-40B4-BE49-F238E27FC236}">
                <a16:creationId xmlns:a16="http://schemas.microsoft.com/office/drawing/2014/main" id="{87DE8A1E-B776-5342-DEEC-773123AB0511}"/>
              </a:ext>
            </a:extLst>
          </p:cNvPr>
          <p:cNvPicPr>
            <a:picLocks noChangeAspect="1"/>
          </p:cNvPicPr>
          <p:nvPr/>
        </p:nvPicPr>
        <p:blipFill>
          <a:blip r:embed="rId4"/>
          <a:stretch>
            <a:fillRect/>
          </a:stretch>
        </p:blipFill>
        <p:spPr>
          <a:xfrm>
            <a:off x="2643276" y="1796341"/>
            <a:ext cx="6905445" cy="3810315"/>
          </a:xfrm>
          <a:prstGeom prst="rect">
            <a:avLst/>
          </a:prstGeom>
        </p:spPr>
      </p:pic>
      <p:pic>
        <p:nvPicPr>
          <p:cNvPr id="11" name="Picture 10">
            <a:extLst>
              <a:ext uri="{FF2B5EF4-FFF2-40B4-BE49-F238E27FC236}">
                <a16:creationId xmlns:a16="http://schemas.microsoft.com/office/drawing/2014/main" id="{74493FEC-672B-615E-9E08-2606F29B4ED5}"/>
              </a:ext>
            </a:extLst>
          </p:cNvPr>
          <p:cNvPicPr>
            <a:picLocks noChangeAspect="1"/>
          </p:cNvPicPr>
          <p:nvPr/>
        </p:nvPicPr>
        <p:blipFill>
          <a:blip r:embed="rId5"/>
          <a:stretch>
            <a:fillRect/>
          </a:stretch>
        </p:blipFill>
        <p:spPr>
          <a:xfrm>
            <a:off x="3990629" y="2158121"/>
            <a:ext cx="3252811" cy="323852"/>
          </a:xfrm>
          <a:prstGeom prst="rect">
            <a:avLst/>
          </a:prstGeom>
        </p:spPr>
      </p:pic>
      <p:sp>
        <p:nvSpPr>
          <p:cNvPr id="12" name="TextBox 11">
            <a:extLst>
              <a:ext uri="{FF2B5EF4-FFF2-40B4-BE49-F238E27FC236}">
                <a16:creationId xmlns:a16="http://schemas.microsoft.com/office/drawing/2014/main" id="{6CB035E4-D95F-87BB-E45C-233601B0E548}"/>
              </a:ext>
            </a:extLst>
          </p:cNvPr>
          <p:cNvSpPr txBox="1"/>
          <p:nvPr/>
        </p:nvSpPr>
        <p:spPr>
          <a:xfrm>
            <a:off x="1056209" y="6554335"/>
            <a:ext cx="3098261" cy="215444"/>
          </a:xfrm>
          <a:prstGeom prst="rect">
            <a:avLst/>
          </a:prstGeom>
          <a:noFill/>
        </p:spPr>
        <p:txBody>
          <a:bodyPr wrap="square" rtlCol="0">
            <a:spAutoFit/>
          </a:bodyPr>
          <a:lstStyle/>
          <a:p>
            <a:pPr marL="0" marR="0" lvl="0" indent="0" algn="ctr" rtl="0">
              <a:lnSpc>
                <a:spcPct val="100000"/>
              </a:lnSpc>
              <a:spcBef>
                <a:spcPts val="0"/>
              </a:spcBef>
              <a:spcAft>
                <a:spcPts val="0"/>
              </a:spcAft>
              <a:buClr>
                <a:srgbClr val="000000"/>
              </a:buClr>
              <a:buSzPts val="5400"/>
              <a:buFont typeface="Arial"/>
              <a:buNone/>
            </a:pPr>
            <a:r>
              <a:rPr lang="en-US" sz="800" u="none" strike="noStrike" cap="none" dirty="0">
                <a:solidFill>
                  <a:srgbClr val="216564"/>
                </a:solidFill>
                <a:latin typeface="Calibri" panose="020F0502020204030204" pitchFamily="34" charset="0"/>
                <a:ea typeface="Comfortaa"/>
                <a:cs typeface="Calibri" panose="020F0502020204030204" pitchFamily="34" charset="0"/>
                <a:sym typeface="Comfortaa"/>
              </a:rPr>
              <a:t>Source: FactSet, S&amp;P, Exhibit A, Data as of 7/16/25</a:t>
            </a:r>
          </a:p>
        </p:txBody>
      </p:sp>
    </p:spTree>
    <p:extLst>
      <p:ext uri="{BB962C8B-B14F-4D97-AF65-F5344CB8AC3E}">
        <p14:creationId xmlns:p14="http://schemas.microsoft.com/office/powerpoint/2010/main" val="3841427562"/>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0CDBA87-6D7D-404F-A2C5-06D70620D3EC}"/>
              </a:ext>
            </a:extLst>
          </p:cNvPr>
          <p:cNvSpPr/>
          <p:nvPr/>
        </p:nvSpPr>
        <p:spPr>
          <a:xfrm>
            <a:off x="0" y="0"/>
            <a:ext cx="1291771" cy="391886"/>
          </a:xfrm>
          <a:prstGeom prst="rect">
            <a:avLst/>
          </a:prstGeom>
          <a:solidFill>
            <a:srgbClr val="21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5B6FE27B-39D4-449F-B77D-BA563D3B53CE}"/>
              </a:ext>
            </a:extLst>
          </p:cNvPr>
          <p:cNvSpPr txBox="1"/>
          <p:nvPr/>
        </p:nvSpPr>
        <p:spPr>
          <a:xfrm>
            <a:off x="1852198" y="3168098"/>
            <a:ext cx="8488990" cy="523220"/>
          </a:xfrm>
          <a:prstGeom prst="rect">
            <a:avLst/>
          </a:prstGeom>
          <a:noFill/>
        </p:spPr>
        <p:txBody>
          <a:bodyPr wrap="square" lIns="91440" tIns="45720" rIns="91440" bIns="45720" rtlCol="0" anchor="t">
            <a:spAutoFit/>
          </a:bodyPr>
          <a:lstStyle/>
          <a:p>
            <a:pPr algn="r"/>
            <a:r>
              <a:rPr lang="en-US" sz="2800">
                <a:solidFill>
                  <a:srgbClr val="216564"/>
                </a:solidFill>
                <a:latin typeface="Montserrat ExtraBold"/>
              </a:rPr>
              <a:t>Market Performance &amp; Asset Class Returns</a:t>
            </a:r>
            <a:endParaRPr lang="en-US"/>
          </a:p>
        </p:txBody>
      </p:sp>
      <p:pic>
        <p:nvPicPr>
          <p:cNvPr id="6" name="Picture 5">
            <a:extLst>
              <a:ext uri="{FF2B5EF4-FFF2-40B4-BE49-F238E27FC236}">
                <a16:creationId xmlns:a16="http://schemas.microsoft.com/office/drawing/2014/main" id="{63743E33-AC57-BA05-FA64-5809C38C1E2D}"/>
              </a:ext>
            </a:extLst>
          </p:cNvPr>
          <p:cNvPicPr>
            <a:picLocks noChangeAspect="1"/>
          </p:cNvPicPr>
          <p:nvPr/>
        </p:nvPicPr>
        <p:blipFill>
          <a:blip r:embed="rId2"/>
          <a:srcRect/>
          <a:stretch/>
        </p:blipFill>
        <p:spPr>
          <a:xfrm>
            <a:off x="8969353" y="93583"/>
            <a:ext cx="2739487" cy="565693"/>
          </a:xfrm>
          <a:prstGeom prst="rect">
            <a:avLst/>
          </a:prstGeom>
        </p:spPr>
      </p:pic>
      <p:pic>
        <p:nvPicPr>
          <p:cNvPr id="9" name="Picture 8" descr="A black and white image of a basketball&#10;&#10;Description automatically generated">
            <a:extLst>
              <a:ext uri="{FF2B5EF4-FFF2-40B4-BE49-F238E27FC236}">
                <a16:creationId xmlns:a16="http://schemas.microsoft.com/office/drawing/2014/main" id="{368C1AF7-1980-F8CC-0229-CEA6064FD77C}"/>
              </a:ext>
            </a:extLst>
          </p:cNvPr>
          <p:cNvPicPr>
            <a:picLocks noChangeAspect="1"/>
          </p:cNvPicPr>
          <p:nvPr/>
        </p:nvPicPr>
        <p:blipFill rotWithShape="1">
          <a:blip r:embed="rId3"/>
          <a:srcRect r="2580" b="2405"/>
          <a:stretch/>
        </p:blipFill>
        <p:spPr>
          <a:xfrm>
            <a:off x="7017171" y="960480"/>
            <a:ext cx="5174829" cy="5891530"/>
          </a:xfrm>
          <a:prstGeom prst="rect">
            <a:avLst/>
          </a:prstGeom>
        </p:spPr>
      </p:pic>
      <p:sp>
        <p:nvSpPr>
          <p:cNvPr id="10" name="Google Shape;62;p1">
            <a:extLst>
              <a:ext uri="{FF2B5EF4-FFF2-40B4-BE49-F238E27FC236}">
                <a16:creationId xmlns:a16="http://schemas.microsoft.com/office/drawing/2014/main" id="{1A8614C4-0ADA-239F-DDFB-92E21D8AB246}"/>
              </a:ext>
            </a:extLst>
          </p:cNvPr>
          <p:cNvSpPr txBox="1"/>
          <p:nvPr/>
        </p:nvSpPr>
        <p:spPr>
          <a:xfrm>
            <a:off x="4216898" y="6606585"/>
            <a:ext cx="3758205"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2025 Corbett Road </a:t>
            </a:r>
            <a:r>
              <a:rPr lang="en-US" sz="1000" dirty="0">
                <a:solidFill>
                  <a:srgbClr val="216564"/>
                </a:solidFill>
                <a:latin typeface="Calibri" panose="020F0502020204030204" pitchFamily="34" charset="0"/>
                <a:ea typeface="Comfortaa"/>
                <a:cs typeface="Calibri" panose="020F0502020204030204" pitchFamily="34" charset="0"/>
                <a:sym typeface="Comfortaa"/>
              </a:rPr>
              <a:t>Wealth</a:t>
            </a:r>
            <a:r>
              <a:rPr lang="en-US" sz="1000" u="none" strike="noStrike" cap="none" dirty="0">
                <a:solidFill>
                  <a:srgbClr val="216564"/>
                </a:solidFill>
                <a:latin typeface="Calibri" panose="020F0502020204030204" pitchFamily="34" charset="0"/>
                <a:ea typeface="Comfortaa"/>
                <a:cs typeface="Calibri" panose="020F0502020204030204" pitchFamily="34" charset="0"/>
                <a:sym typeface="Comfortaa"/>
              </a:rPr>
              <a:t> Management</a:t>
            </a:r>
            <a:endParaRPr sz="1000" u="none" strike="noStrike" cap="none" dirty="0">
              <a:solidFill>
                <a:srgbClr val="216564"/>
              </a:solidFill>
              <a:latin typeface="Calibri" panose="020F0502020204030204" pitchFamily="34" charset="0"/>
              <a:ea typeface="Comfortaa"/>
              <a:cs typeface="Calibri" panose="020F0502020204030204" pitchFamily="34" charset="0"/>
              <a:sym typeface="Comfortaa"/>
            </a:endParaRPr>
          </a:p>
        </p:txBody>
      </p:sp>
    </p:spTree>
    <p:extLst>
      <p:ext uri="{BB962C8B-B14F-4D97-AF65-F5344CB8AC3E}">
        <p14:creationId xmlns:p14="http://schemas.microsoft.com/office/powerpoint/2010/main" val="1898231148"/>
      </p:ext>
    </p:extLst>
  </p:cSld>
  <p:clrMapOvr>
    <a:masterClrMapping/>
  </p:clrMapOvr>
  <p:transition spd="slow">
    <p:wipe/>
  </p:transition>
</p:sld>
</file>

<file path=ppt/theme/theme1.xml><?xml version="1.0" encoding="utf-8"?>
<a:theme xmlns:a="http://schemas.openxmlformats.org/drawingml/2006/main" name="Office Theme">
  <a:themeElements>
    <a:clrScheme name="Biru Full">
      <a:dk1>
        <a:sysClr val="windowText" lastClr="000000"/>
      </a:dk1>
      <a:lt1>
        <a:sysClr val="window" lastClr="FFFFFF"/>
      </a:lt1>
      <a:dk2>
        <a:srgbClr val="44546A"/>
      </a:dk2>
      <a:lt2>
        <a:srgbClr val="FFFFFF"/>
      </a:lt2>
      <a:accent1>
        <a:srgbClr val="3BCBFF"/>
      </a:accent1>
      <a:accent2>
        <a:srgbClr val="00B0F0"/>
      </a:accent2>
      <a:accent3>
        <a:srgbClr val="3BCBFF"/>
      </a:accent3>
      <a:accent4>
        <a:srgbClr val="00B0F0"/>
      </a:accent4>
      <a:accent5>
        <a:srgbClr val="3BCBFF"/>
      </a:accent5>
      <a:accent6>
        <a:srgbClr val="00B0F0"/>
      </a:accent6>
      <a:hlink>
        <a:srgbClr val="0088B8"/>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23175ea5-5bd8-43f0-967a-fc42e789e24e" xsi:nil="true"/>
    <_ip_UnifiedCompliancePolicyUIAction xmlns="http://schemas.microsoft.com/sharepoint/v3" xsi:nil="true"/>
    <_ip_UnifiedCompliancePolicyProperties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9378F235BC39147B84764DF00C862DE" ma:contentTypeVersion="12" ma:contentTypeDescription="Create a new document." ma:contentTypeScope="" ma:versionID="e0881205a86c68d6d4afe17ee7af42c7">
  <xsd:schema xmlns:xsd="http://www.w3.org/2001/XMLSchema" xmlns:xs="http://www.w3.org/2001/XMLSchema" xmlns:p="http://schemas.microsoft.com/office/2006/metadata/properties" xmlns:ns1="http://schemas.microsoft.com/sharepoint/v3" xmlns:ns3="23175ea5-5bd8-43f0-967a-fc42e789e24e" xmlns:ns4="b66be890-fe06-40e1-9d37-6c021f3cdd74" targetNamespace="http://schemas.microsoft.com/office/2006/metadata/properties" ma:root="true" ma:fieldsID="b8b32c9845f648c6a59e3a2b9ceab04e" ns1:_="" ns3:_="" ns4:_="">
    <xsd:import namespace="http://schemas.microsoft.com/sharepoint/v3"/>
    <xsd:import namespace="23175ea5-5bd8-43f0-967a-fc42e789e24e"/>
    <xsd:import namespace="b66be890-fe06-40e1-9d37-6c021f3cdd74"/>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3:_activity" minOccurs="0"/>
                <xsd:element ref="ns3:MediaServiceObjectDetectorVersions" minOccurs="0"/>
                <xsd:element ref="ns3:MediaServiceSearchPropertie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8" nillable="true" ma:displayName="Unified Compliance Policy Properties" ma:hidden="true" ma:internalName="_ip_UnifiedCompliancePolicyProperties">
      <xsd:simpleType>
        <xsd:restriction base="dms:Note"/>
      </xsd:simpleType>
    </xsd:element>
    <xsd:element name="_ip_UnifiedCompliancePolicyUIAction" ma:index="1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3175ea5-5bd8-43f0-967a-fc42e789e24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_activity" ma:index="15" nillable="true" ma:displayName="_activity" ma:hidden="true" ma:internalName="_activity">
      <xsd:simpleType>
        <xsd:restriction base="dms:Note"/>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SearchProperties" ma:index="1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66be890-fe06-40e1-9d37-6c021f3cdd74"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DECCC50-9305-4533-A44A-982CFC4B480E}">
  <ds:schemaRefs>
    <ds:schemaRef ds:uri="http://schemas.microsoft.com/office/2006/documentManagement/types"/>
    <ds:schemaRef ds:uri="http://purl.org/dc/elements/1.1/"/>
    <ds:schemaRef ds:uri="http://purl.org/dc/terms/"/>
    <ds:schemaRef ds:uri="http://schemas.microsoft.com/sharepoint/v3"/>
    <ds:schemaRef ds:uri="b66be890-fe06-40e1-9d37-6c021f3cdd74"/>
    <ds:schemaRef ds:uri="http://schemas.microsoft.com/office/2006/metadata/properties"/>
    <ds:schemaRef ds:uri="http://purl.org/dc/dcmitype/"/>
    <ds:schemaRef ds:uri="http://schemas.microsoft.com/office/infopath/2007/PartnerControls"/>
    <ds:schemaRef ds:uri="http://schemas.openxmlformats.org/package/2006/metadata/core-properties"/>
    <ds:schemaRef ds:uri="23175ea5-5bd8-43f0-967a-fc42e789e24e"/>
    <ds:schemaRef ds:uri="http://www.w3.org/XML/1998/namespace"/>
  </ds:schemaRefs>
</ds:datastoreItem>
</file>

<file path=customXml/itemProps2.xml><?xml version="1.0" encoding="utf-8"?>
<ds:datastoreItem xmlns:ds="http://schemas.openxmlformats.org/officeDocument/2006/customXml" ds:itemID="{93AA6006-3086-4B87-AC59-9CBA27551BB0}">
  <ds:schemaRefs>
    <ds:schemaRef ds:uri="http://schemas.microsoft.com/sharepoint/v3/contenttype/forms"/>
  </ds:schemaRefs>
</ds:datastoreItem>
</file>

<file path=customXml/itemProps3.xml><?xml version="1.0" encoding="utf-8"?>
<ds:datastoreItem xmlns:ds="http://schemas.openxmlformats.org/officeDocument/2006/customXml" ds:itemID="{0D3804EA-591F-4EF8-A3F7-3508784A6E7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23175ea5-5bd8-43f0-967a-fc42e789e24e"/>
    <ds:schemaRef ds:uri="b66be890-fe06-40e1-9d37-6c021f3cdd7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61045eaa-4d91-4350-bb96-2404c0f5ac78}" enabled="0" method="" siteId="{61045eaa-4d91-4350-bb96-2404c0f5ac78}" removed="1"/>
</clbl:labelList>
</file>

<file path=docProps/app.xml><?xml version="1.0" encoding="utf-8"?>
<Properties xmlns="http://schemas.openxmlformats.org/officeDocument/2006/extended-properties" xmlns:vt="http://schemas.openxmlformats.org/officeDocument/2006/docPropsVTypes">
  <TotalTime>6750</TotalTime>
  <Words>1784</Words>
  <Application>Microsoft Macintosh PowerPoint</Application>
  <PresentationFormat>Widescreen</PresentationFormat>
  <Paragraphs>242</Paragraphs>
  <Slides>47</Slides>
  <Notes>29</Notes>
  <HiddenSlides>2</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47</vt:i4>
      </vt:variant>
    </vt:vector>
  </HeadingPairs>
  <TitlesOfParts>
    <vt:vector size="53" baseType="lpstr">
      <vt:lpstr>Aptos</vt:lpstr>
      <vt:lpstr>Arial</vt:lpstr>
      <vt:lpstr>Calibri</vt:lpstr>
      <vt:lpstr>Montserrat</vt:lpstr>
      <vt:lpstr>Montserrat ExtraBold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aqr</dc:creator>
  <cp:lastModifiedBy>Karli Harkleroad</cp:lastModifiedBy>
  <cp:revision>5</cp:revision>
  <dcterms:created xsi:type="dcterms:W3CDTF">2020-04-11T12:13:59Z</dcterms:created>
  <dcterms:modified xsi:type="dcterms:W3CDTF">2025-07-21T14:29:19Z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0x010100A9378F235BC39147B84764DF00C862DE</vt:lpwstr>
  </property>
</Properties>
</file>